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7102475" cy="102330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38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pos="2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0F8"/>
    <a:srgbClr val="5C54FA"/>
    <a:srgbClr val="352BF9"/>
    <a:srgbClr val="0066CC"/>
    <a:srgbClr val="00A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-234" y="-102"/>
      </p:cViewPr>
      <p:guideLst>
        <p:guide orient="horz" pos="2238"/>
        <p:guide orient="horz" pos="2205"/>
        <p:guide pos="28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118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BA9FC-B71A-4A06-BE1A-43B19453EFC1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5E9E99C-287D-47AA-B2FA-24F80A57EFC9}">
      <dgm:prSet/>
      <dgm:spPr/>
      <dgm:t>
        <a:bodyPr/>
        <a:lstStyle/>
        <a:p>
          <a:pPr rtl="0"/>
          <a:r>
            <a:rPr lang="fr-FR" b="1" dirty="0" smtClean="0"/>
            <a:t>Ministry of Labour</a:t>
          </a:r>
        </a:p>
      </dgm:t>
    </dgm:pt>
    <dgm:pt modelId="{B3E90484-B720-41F9-BAB9-69E3A1E61570}" type="parTrans" cxnId="{56ED2B41-9A57-4A03-94A1-0F6108BF0A20}">
      <dgm:prSet/>
      <dgm:spPr/>
      <dgm:t>
        <a:bodyPr/>
        <a:lstStyle/>
        <a:p>
          <a:endParaRPr lang="fr-FR"/>
        </a:p>
      </dgm:t>
    </dgm:pt>
    <dgm:pt modelId="{A9DF28A0-5AFF-4858-A1E5-2485C7600AAC}" type="sibTrans" cxnId="{56ED2B41-9A57-4A03-94A1-0F6108BF0A20}">
      <dgm:prSet/>
      <dgm:spPr/>
      <dgm:t>
        <a:bodyPr/>
        <a:lstStyle/>
        <a:p>
          <a:endParaRPr lang="fr-FR"/>
        </a:p>
      </dgm:t>
    </dgm:pt>
    <dgm:pt modelId="{FCE2DDB7-D2E7-4F4F-90CD-534A978F21B8}">
      <dgm:prSet/>
      <dgm:spPr/>
      <dgm:t>
        <a:bodyPr/>
        <a:lstStyle/>
        <a:p>
          <a:pPr rtl="0"/>
          <a:r>
            <a:rPr lang="fr-FR" b="1" dirty="0" smtClean="0"/>
            <a:t>Ministry of Education</a:t>
          </a:r>
          <a:endParaRPr lang="fr-FR" b="1" dirty="0"/>
        </a:p>
      </dgm:t>
    </dgm:pt>
    <dgm:pt modelId="{1B951911-B68C-4143-9425-FE205489B177}" type="parTrans" cxnId="{977AD0B6-A2C5-4838-9081-FB845C9E9763}">
      <dgm:prSet/>
      <dgm:spPr/>
      <dgm:t>
        <a:bodyPr/>
        <a:lstStyle/>
        <a:p>
          <a:endParaRPr lang="fr-FR"/>
        </a:p>
      </dgm:t>
    </dgm:pt>
    <dgm:pt modelId="{4430162B-903E-4BFA-8749-152D4FA8B9A2}" type="sibTrans" cxnId="{977AD0B6-A2C5-4838-9081-FB845C9E9763}">
      <dgm:prSet/>
      <dgm:spPr/>
      <dgm:t>
        <a:bodyPr/>
        <a:lstStyle/>
        <a:p>
          <a:endParaRPr lang="fr-FR"/>
        </a:p>
      </dgm:t>
    </dgm:pt>
    <dgm:pt modelId="{664174DB-7705-41BE-892B-F087B5917BBB}">
      <dgm:prSet/>
      <dgm:spPr/>
      <dgm:t>
        <a:bodyPr/>
        <a:lstStyle/>
        <a:p>
          <a:pPr rtl="0"/>
          <a:r>
            <a:rPr lang="fr-FR" b="1" dirty="0" err="1" smtClean="0"/>
            <a:t>NGOs</a:t>
          </a:r>
          <a:endParaRPr lang="fr-FR" b="1" dirty="0"/>
        </a:p>
      </dgm:t>
    </dgm:pt>
    <dgm:pt modelId="{15399313-C217-4941-8807-B2699388A3B5}" type="parTrans" cxnId="{E992DEF8-986F-472F-8C2D-8D5EA34B2271}">
      <dgm:prSet/>
      <dgm:spPr/>
      <dgm:t>
        <a:bodyPr/>
        <a:lstStyle/>
        <a:p>
          <a:endParaRPr lang="fr-FR"/>
        </a:p>
      </dgm:t>
    </dgm:pt>
    <dgm:pt modelId="{D5B9F99F-BDB9-42D8-8B23-EC988D1B6B44}" type="sibTrans" cxnId="{E992DEF8-986F-472F-8C2D-8D5EA34B2271}">
      <dgm:prSet/>
      <dgm:spPr/>
      <dgm:t>
        <a:bodyPr/>
        <a:lstStyle/>
        <a:p>
          <a:endParaRPr lang="fr-FR"/>
        </a:p>
      </dgm:t>
    </dgm:pt>
    <dgm:pt modelId="{0B3B69C0-EEA9-4B28-8A49-6E7D99B1F4E0}">
      <dgm:prSet/>
      <dgm:spPr/>
      <dgm:t>
        <a:bodyPr/>
        <a:lstStyle/>
        <a:p>
          <a:pPr rtl="0"/>
          <a:r>
            <a:rPr lang="fr-FR" b="1" dirty="0" err="1" smtClean="0"/>
            <a:t>Employers</a:t>
          </a:r>
          <a:endParaRPr lang="fr-FR" b="1" dirty="0"/>
        </a:p>
      </dgm:t>
    </dgm:pt>
    <dgm:pt modelId="{5A4D4342-3BCB-4939-9E40-5F89FB68C003}" type="parTrans" cxnId="{CC6AD155-5947-4F27-9285-D2C946F30F90}">
      <dgm:prSet/>
      <dgm:spPr/>
      <dgm:t>
        <a:bodyPr/>
        <a:lstStyle/>
        <a:p>
          <a:endParaRPr lang="fr-FR"/>
        </a:p>
      </dgm:t>
    </dgm:pt>
    <dgm:pt modelId="{43D9EAF0-49DC-4735-94AC-4AF7390FA581}" type="sibTrans" cxnId="{CC6AD155-5947-4F27-9285-D2C946F30F90}">
      <dgm:prSet/>
      <dgm:spPr/>
      <dgm:t>
        <a:bodyPr/>
        <a:lstStyle/>
        <a:p>
          <a:endParaRPr lang="fr-FR"/>
        </a:p>
      </dgm:t>
    </dgm:pt>
    <dgm:pt modelId="{8A4EB397-90A8-4279-89F0-264924F22E89}">
      <dgm:prSet/>
      <dgm:spPr/>
      <dgm:t>
        <a:bodyPr/>
        <a:lstStyle/>
        <a:p>
          <a:pPr rtl="0"/>
          <a:r>
            <a:rPr lang="fr-FR" b="1" dirty="0" err="1" smtClean="0"/>
            <a:t>Regional</a:t>
          </a:r>
          <a:r>
            <a:rPr lang="fr-FR" b="1" dirty="0" smtClean="0"/>
            <a:t> </a:t>
          </a:r>
          <a:r>
            <a:rPr lang="fr-FR" b="1" dirty="0" err="1" smtClean="0"/>
            <a:t>authorities</a:t>
          </a:r>
          <a:r>
            <a:rPr lang="fr-FR" b="1" dirty="0" smtClean="0"/>
            <a:t> and </a:t>
          </a:r>
          <a:r>
            <a:rPr lang="fr-FR" b="1" dirty="0" err="1" smtClean="0"/>
            <a:t>municipalities</a:t>
          </a:r>
          <a:endParaRPr lang="fr-FR" b="1" dirty="0"/>
        </a:p>
      </dgm:t>
    </dgm:pt>
    <dgm:pt modelId="{29F69926-0AC0-4330-8E67-315F1C9B8F2F}" type="parTrans" cxnId="{78A4706F-0D73-4231-81B1-31B026011BD6}">
      <dgm:prSet/>
      <dgm:spPr/>
      <dgm:t>
        <a:bodyPr/>
        <a:lstStyle/>
        <a:p>
          <a:endParaRPr lang="fr-FR"/>
        </a:p>
      </dgm:t>
    </dgm:pt>
    <dgm:pt modelId="{EAE7F049-D79C-4431-9269-6EE61C7CC2AB}" type="sibTrans" cxnId="{78A4706F-0D73-4231-81B1-31B026011BD6}">
      <dgm:prSet/>
      <dgm:spPr/>
      <dgm:t>
        <a:bodyPr/>
        <a:lstStyle/>
        <a:p>
          <a:endParaRPr lang="fr-FR"/>
        </a:p>
      </dgm:t>
    </dgm:pt>
    <dgm:pt modelId="{A5B7682F-AFC9-403D-BCBB-9AD403C669FD}">
      <dgm:prSet/>
      <dgm:spPr/>
      <dgm:t>
        <a:bodyPr/>
        <a:lstStyle/>
        <a:p>
          <a:pPr rtl="0"/>
          <a:r>
            <a:rPr lang="fr-FR" b="1" dirty="0" smtClean="0"/>
            <a:t>Ministry of </a:t>
          </a:r>
          <a:r>
            <a:rPr lang="fr-FR" b="1" dirty="0" err="1" smtClean="0"/>
            <a:t>Defence</a:t>
          </a:r>
          <a:endParaRPr lang="fr-FR" b="1" dirty="0"/>
        </a:p>
      </dgm:t>
    </dgm:pt>
    <dgm:pt modelId="{39192901-0DD4-4768-95E9-7F4B58B796CF}" type="parTrans" cxnId="{EC9565A9-1E3B-4EFF-9E6F-6FF251EC7615}">
      <dgm:prSet/>
      <dgm:spPr/>
      <dgm:t>
        <a:bodyPr/>
        <a:lstStyle/>
        <a:p>
          <a:endParaRPr lang="fr-FR"/>
        </a:p>
      </dgm:t>
    </dgm:pt>
    <dgm:pt modelId="{0B81B388-1B13-4EF4-92F1-0AD6A51DDE6C}" type="sibTrans" cxnId="{EC9565A9-1E3B-4EFF-9E6F-6FF251EC7615}">
      <dgm:prSet/>
      <dgm:spPr/>
      <dgm:t>
        <a:bodyPr/>
        <a:lstStyle/>
        <a:p>
          <a:endParaRPr lang="fr-FR"/>
        </a:p>
      </dgm:t>
    </dgm:pt>
    <dgm:pt modelId="{400AB741-ECAE-4880-B1DC-79534D2C2979}" type="pres">
      <dgm:prSet presAssocID="{1D8BA9FC-B71A-4A06-BE1A-43B19453EF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9AF309D-2342-43E6-AB49-1F1CD018B646}" type="pres">
      <dgm:prSet presAssocID="{1D8BA9FC-B71A-4A06-BE1A-43B19453EFC1}" presName="cycle" presStyleCnt="0"/>
      <dgm:spPr/>
    </dgm:pt>
    <dgm:pt modelId="{C29A29CF-9A55-460B-89AC-E15734F00A68}" type="pres">
      <dgm:prSet presAssocID="{B5E9E99C-287D-47AA-B2FA-24F80A57EFC9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07D360-3821-44AE-99B4-31DE987C38D9}" type="pres">
      <dgm:prSet presAssocID="{A9DF28A0-5AFF-4858-A1E5-2485C7600AAC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50691070-211C-4FC7-857C-B90E95260A5A}" type="pres">
      <dgm:prSet presAssocID="{FCE2DDB7-D2E7-4F4F-90CD-534A978F21B8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2A94EC-226D-45B8-BC00-ABD65E9F1455}" type="pres">
      <dgm:prSet presAssocID="{664174DB-7705-41BE-892B-F087B5917BBB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A80DEC-D718-4073-A932-58B540BFAC24}" type="pres">
      <dgm:prSet presAssocID="{0B3B69C0-EEA9-4B28-8A49-6E7D99B1F4E0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6BDA9E-B895-4DA6-B49C-715B7F0E2CE8}" type="pres">
      <dgm:prSet presAssocID="{8A4EB397-90A8-4279-89F0-264924F22E89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425BF1-572C-47CC-9366-51CE973FA7B2}" type="pres">
      <dgm:prSet presAssocID="{A5B7682F-AFC9-403D-BCBB-9AD403C669FD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6AD155-5947-4F27-9285-D2C946F30F90}" srcId="{1D8BA9FC-B71A-4A06-BE1A-43B19453EFC1}" destId="{0B3B69C0-EEA9-4B28-8A49-6E7D99B1F4E0}" srcOrd="3" destOrd="0" parTransId="{5A4D4342-3BCB-4939-9E40-5F89FB68C003}" sibTransId="{43D9EAF0-49DC-4735-94AC-4AF7390FA581}"/>
    <dgm:cxn modelId="{EC9565A9-1E3B-4EFF-9E6F-6FF251EC7615}" srcId="{1D8BA9FC-B71A-4A06-BE1A-43B19453EFC1}" destId="{A5B7682F-AFC9-403D-BCBB-9AD403C669FD}" srcOrd="5" destOrd="0" parTransId="{39192901-0DD4-4768-95E9-7F4B58B796CF}" sibTransId="{0B81B388-1B13-4EF4-92F1-0AD6A51DDE6C}"/>
    <dgm:cxn modelId="{9D7C9E0A-0CFF-47F9-A008-6E9C31EE869A}" type="presOf" srcId="{FCE2DDB7-D2E7-4F4F-90CD-534A978F21B8}" destId="{50691070-211C-4FC7-857C-B90E95260A5A}" srcOrd="0" destOrd="0" presId="urn:microsoft.com/office/officeart/2005/8/layout/cycle3"/>
    <dgm:cxn modelId="{46B988E8-795F-4FBB-A81C-9239E5EEA539}" type="presOf" srcId="{8A4EB397-90A8-4279-89F0-264924F22E89}" destId="{896BDA9E-B895-4DA6-B49C-715B7F0E2CE8}" srcOrd="0" destOrd="0" presId="urn:microsoft.com/office/officeart/2005/8/layout/cycle3"/>
    <dgm:cxn modelId="{78A4706F-0D73-4231-81B1-31B026011BD6}" srcId="{1D8BA9FC-B71A-4A06-BE1A-43B19453EFC1}" destId="{8A4EB397-90A8-4279-89F0-264924F22E89}" srcOrd="4" destOrd="0" parTransId="{29F69926-0AC0-4330-8E67-315F1C9B8F2F}" sibTransId="{EAE7F049-D79C-4431-9269-6EE61C7CC2AB}"/>
    <dgm:cxn modelId="{7AED9E96-4997-4CEE-A45C-33C5027271F6}" type="presOf" srcId="{A5B7682F-AFC9-403D-BCBB-9AD403C669FD}" destId="{D8425BF1-572C-47CC-9366-51CE973FA7B2}" srcOrd="0" destOrd="0" presId="urn:microsoft.com/office/officeart/2005/8/layout/cycle3"/>
    <dgm:cxn modelId="{C3B1344B-D967-4CB5-ABE0-2678FF4C2FA9}" type="presOf" srcId="{1D8BA9FC-B71A-4A06-BE1A-43B19453EFC1}" destId="{400AB741-ECAE-4880-B1DC-79534D2C2979}" srcOrd="0" destOrd="0" presId="urn:microsoft.com/office/officeart/2005/8/layout/cycle3"/>
    <dgm:cxn modelId="{56ED2B41-9A57-4A03-94A1-0F6108BF0A20}" srcId="{1D8BA9FC-B71A-4A06-BE1A-43B19453EFC1}" destId="{B5E9E99C-287D-47AA-B2FA-24F80A57EFC9}" srcOrd="0" destOrd="0" parTransId="{B3E90484-B720-41F9-BAB9-69E3A1E61570}" sibTransId="{A9DF28A0-5AFF-4858-A1E5-2485C7600AAC}"/>
    <dgm:cxn modelId="{3C82A48D-ACDD-4321-8AB8-B4457FE85EA7}" type="presOf" srcId="{A9DF28A0-5AFF-4858-A1E5-2485C7600AAC}" destId="{B107D360-3821-44AE-99B4-31DE987C38D9}" srcOrd="0" destOrd="0" presId="urn:microsoft.com/office/officeart/2005/8/layout/cycle3"/>
    <dgm:cxn modelId="{961850D9-9FF9-4FBE-A262-D2978924157C}" type="presOf" srcId="{0B3B69C0-EEA9-4B28-8A49-6E7D99B1F4E0}" destId="{12A80DEC-D718-4073-A932-58B540BFAC24}" srcOrd="0" destOrd="0" presId="urn:microsoft.com/office/officeart/2005/8/layout/cycle3"/>
    <dgm:cxn modelId="{E992DEF8-986F-472F-8C2D-8D5EA34B2271}" srcId="{1D8BA9FC-B71A-4A06-BE1A-43B19453EFC1}" destId="{664174DB-7705-41BE-892B-F087B5917BBB}" srcOrd="2" destOrd="0" parTransId="{15399313-C217-4941-8807-B2699388A3B5}" sibTransId="{D5B9F99F-BDB9-42D8-8B23-EC988D1B6B44}"/>
    <dgm:cxn modelId="{977AD0B6-A2C5-4838-9081-FB845C9E9763}" srcId="{1D8BA9FC-B71A-4A06-BE1A-43B19453EFC1}" destId="{FCE2DDB7-D2E7-4F4F-90CD-534A978F21B8}" srcOrd="1" destOrd="0" parTransId="{1B951911-B68C-4143-9425-FE205489B177}" sibTransId="{4430162B-903E-4BFA-8749-152D4FA8B9A2}"/>
    <dgm:cxn modelId="{4C0CEDFE-27AC-42A5-96E7-FF371E5500FD}" type="presOf" srcId="{664174DB-7705-41BE-892B-F087B5917BBB}" destId="{302A94EC-226D-45B8-BC00-ABD65E9F1455}" srcOrd="0" destOrd="0" presId="urn:microsoft.com/office/officeart/2005/8/layout/cycle3"/>
    <dgm:cxn modelId="{67826445-A8C0-45BD-80A9-D557AFB5DFC1}" type="presOf" srcId="{B5E9E99C-287D-47AA-B2FA-24F80A57EFC9}" destId="{C29A29CF-9A55-460B-89AC-E15734F00A68}" srcOrd="0" destOrd="0" presId="urn:microsoft.com/office/officeart/2005/8/layout/cycle3"/>
    <dgm:cxn modelId="{951A093E-AE22-445D-816C-3A00C2D5B643}" type="presParOf" srcId="{400AB741-ECAE-4880-B1DC-79534D2C2979}" destId="{39AF309D-2342-43E6-AB49-1F1CD018B646}" srcOrd="0" destOrd="0" presId="urn:microsoft.com/office/officeart/2005/8/layout/cycle3"/>
    <dgm:cxn modelId="{AD2F8728-AE99-46C7-ABB8-797DCEE541C9}" type="presParOf" srcId="{39AF309D-2342-43E6-AB49-1F1CD018B646}" destId="{C29A29CF-9A55-460B-89AC-E15734F00A68}" srcOrd="0" destOrd="0" presId="urn:microsoft.com/office/officeart/2005/8/layout/cycle3"/>
    <dgm:cxn modelId="{41D73425-0A93-473E-B9A2-AE9F48649155}" type="presParOf" srcId="{39AF309D-2342-43E6-AB49-1F1CD018B646}" destId="{B107D360-3821-44AE-99B4-31DE987C38D9}" srcOrd="1" destOrd="0" presId="urn:microsoft.com/office/officeart/2005/8/layout/cycle3"/>
    <dgm:cxn modelId="{5A79056E-D95B-41D1-A4C0-A111904E9B97}" type="presParOf" srcId="{39AF309D-2342-43E6-AB49-1F1CD018B646}" destId="{50691070-211C-4FC7-857C-B90E95260A5A}" srcOrd="2" destOrd="0" presId="urn:microsoft.com/office/officeart/2005/8/layout/cycle3"/>
    <dgm:cxn modelId="{AE19E81B-CF07-489D-A7DB-2DFD9F07A7C1}" type="presParOf" srcId="{39AF309D-2342-43E6-AB49-1F1CD018B646}" destId="{302A94EC-226D-45B8-BC00-ABD65E9F1455}" srcOrd="3" destOrd="0" presId="urn:microsoft.com/office/officeart/2005/8/layout/cycle3"/>
    <dgm:cxn modelId="{96725216-FC8B-46BC-91A3-A1F69B16F93F}" type="presParOf" srcId="{39AF309D-2342-43E6-AB49-1F1CD018B646}" destId="{12A80DEC-D718-4073-A932-58B540BFAC24}" srcOrd="4" destOrd="0" presId="urn:microsoft.com/office/officeart/2005/8/layout/cycle3"/>
    <dgm:cxn modelId="{D5E1A104-3E60-4E39-94AE-7D9B0C4D921E}" type="presParOf" srcId="{39AF309D-2342-43E6-AB49-1F1CD018B646}" destId="{896BDA9E-B895-4DA6-B49C-715B7F0E2CE8}" srcOrd="5" destOrd="0" presId="urn:microsoft.com/office/officeart/2005/8/layout/cycle3"/>
    <dgm:cxn modelId="{8897FC4F-9D13-4609-8AED-F1CE1FCC76DD}" type="presParOf" srcId="{39AF309D-2342-43E6-AB49-1F1CD018B646}" destId="{D8425BF1-572C-47CC-9366-51CE973FA7B2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7D360-3821-44AE-99B4-31DE987C38D9}">
      <dsp:nvSpPr>
        <dsp:cNvPr id="0" name=""/>
        <dsp:cNvSpPr/>
      </dsp:nvSpPr>
      <dsp:spPr>
        <a:xfrm>
          <a:off x="369564" y="-4879"/>
          <a:ext cx="4360717" cy="4360717"/>
        </a:xfrm>
        <a:prstGeom prst="circularArrow">
          <a:avLst>
            <a:gd name="adj1" fmla="val 5274"/>
            <a:gd name="adj2" fmla="val 312630"/>
            <a:gd name="adj3" fmla="val 14290966"/>
            <a:gd name="adj4" fmla="val 17090343"/>
            <a:gd name="adj5" fmla="val 547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29A29CF-9A55-460B-89AC-E15734F00A68}">
      <dsp:nvSpPr>
        <dsp:cNvPr id="0" name=""/>
        <dsp:cNvSpPr/>
      </dsp:nvSpPr>
      <dsp:spPr>
        <a:xfrm>
          <a:off x="1750581" y="1601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Ministry of Labour</a:t>
          </a:r>
        </a:p>
      </dsp:txBody>
      <dsp:txXfrm>
        <a:off x="1789602" y="40622"/>
        <a:ext cx="1520640" cy="721299"/>
      </dsp:txXfrm>
    </dsp:sp>
    <dsp:sp modelId="{50691070-211C-4FC7-857C-B90E95260A5A}">
      <dsp:nvSpPr>
        <dsp:cNvPr id="0" name=""/>
        <dsp:cNvSpPr/>
      </dsp:nvSpPr>
      <dsp:spPr>
        <a:xfrm>
          <a:off x="3282627" y="886128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Ministry of Education</a:t>
          </a:r>
          <a:endParaRPr lang="fr-FR" sz="1400" b="1" kern="1200" dirty="0"/>
        </a:p>
      </dsp:txBody>
      <dsp:txXfrm>
        <a:off x="3321648" y="925149"/>
        <a:ext cx="1520640" cy="721299"/>
      </dsp:txXfrm>
    </dsp:sp>
    <dsp:sp modelId="{302A94EC-226D-45B8-BC00-ABD65E9F1455}">
      <dsp:nvSpPr>
        <dsp:cNvPr id="0" name=""/>
        <dsp:cNvSpPr/>
      </dsp:nvSpPr>
      <dsp:spPr>
        <a:xfrm>
          <a:off x="3282627" y="2655182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NGOs</a:t>
          </a:r>
          <a:endParaRPr lang="fr-FR" sz="1400" b="1" kern="1200" dirty="0"/>
        </a:p>
      </dsp:txBody>
      <dsp:txXfrm>
        <a:off x="3321648" y="2694203"/>
        <a:ext cx="1520640" cy="721299"/>
      </dsp:txXfrm>
    </dsp:sp>
    <dsp:sp modelId="{12A80DEC-D718-4073-A932-58B540BFAC24}">
      <dsp:nvSpPr>
        <dsp:cNvPr id="0" name=""/>
        <dsp:cNvSpPr/>
      </dsp:nvSpPr>
      <dsp:spPr>
        <a:xfrm>
          <a:off x="1750581" y="3539709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Employers</a:t>
          </a:r>
          <a:endParaRPr lang="fr-FR" sz="1400" b="1" kern="1200" dirty="0"/>
        </a:p>
      </dsp:txBody>
      <dsp:txXfrm>
        <a:off x="1789602" y="3578730"/>
        <a:ext cx="1520640" cy="721299"/>
      </dsp:txXfrm>
    </dsp:sp>
    <dsp:sp modelId="{896BDA9E-B895-4DA6-B49C-715B7F0E2CE8}">
      <dsp:nvSpPr>
        <dsp:cNvPr id="0" name=""/>
        <dsp:cNvSpPr/>
      </dsp:nvSpPr>
      <dsp:spPr>
        <a:xfrm>
          <a:off x="218536" y="2655182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/>
            <a:t>Regional</a:t>
          </a:r>
          <a:r>
            <a:rPr lang="fr-FR" sz="1400" b="1" kern="1200" dirty="0" smtClean="0"/>
            <a:t> </a:t>
          </a:r>
          <a:r>
            <a:rPr lang="fr-FR" sz="1400" b="1" kern="1200" dirty="0" err="1" smtClean="0"/>
            <a:t>authorities</a:t>
          </a:r>
          <a:r>
            <a:rPr lang="fr-FR" sz="1400" b="1" kern="1200" dirty="0" smtClean="0"/>
            <a:t> and </a:t>
          </a:r>
          <a:r>
            <a:rPr lang="fr-FR" sz="1400" b="1" kern="1200" dirty="0" err="1" smtClean="0"/>
            <a:t>municipalities</a:t>
          </a:r>
          <a:endParaRPr lang="fr-FR" sz="1400" b="1" kern="1200" dirty="0"/>
        </a:p>
      </dsp:txBody>
      <dsp:txXfrm>
        <a:off x="257557" y="2694203"/>
        <a:ext cx="1520640" cy="721299"/>
      </dsp:txXfrm>
    </dsp:sp>
    <dsp:sp modelId="{D8425BF1-572C-47CC-9366-51CE973FA7B2}">
      <dsp:nvSpPr>
        <dsp:cNvPr id="0" name=""/>
        <dsp:cNvSpPr/>
      </dsp:nvSpPr>
      <dsp:spPr>
        <a:xfrm>
          <a:off x="218536" y="886128"/>
          <a:ext cx="1598682" cy="7993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Ministry of </a:t>
          </a:r>
          <a:r>
            <a:rPr lang="fr-FR" sz="1400" b="1" kern="1200" dirty="0" err="1" smtClean="0"/>
            <a:t>Defence</a:t>
          </a:r>
          <a:endParaRPr lang="fr-FR" sz="1400" b="1" kern="1200" dirty="0"/>
        </a:p>
      </dsp:txBody>
      <dsp:txXfrm>
        <a:off x="257557" y="925149"/>
        <a:ext cx="1520640" cy="721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C440039-C4A0-4E8F-86F9-DFB82F5995CA}" type="datetimeFigureOut">
              <a:rPr lang="fr-FR" smtClean="0"/>
              <a:t>12/05/2016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2D0D0FF6-42D7-4CDF-96D3-80C7A5B7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7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5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1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6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Rome Friday 13 May 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532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532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-491715" y="1972522"/>
            <a:ext cx="9115325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spcBef>
                <a:spcPts val="127"/>
              </a:spcBef>
            </a:pP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Benchmarking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Employment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Services’ Contribution to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Implementation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of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Youth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 smtClean="0">
                <a:solidFill>
                  <a:schemeClr val="bg1"/>
                </a:solidFill>
                <a:latin typeface="Titillium semibold"/>
              </a:rPr>
              <a:t>Guarantee</a:t>
            </a:r>
            <a:endParaRPr lang="fr-FR" altLang="fr-FR" sz="3200" dirty="0" smtClean="0">
              <a:solidFill>
                <a:schemeClr val="bg1"/>
              </a:solidFill>
              <a:latin typeface="Titillium semibold"/>
            </a:endParaRPr>
          </a:p>
          <a:p>
            <a:pPr marL="795528" marR="818832">
              <a:spcBef>
                <a:spcPts val="127"/>
              </a:spcBef>
            </a:pPr>
            <a:endParaRPr lang="fr-FR" sz="3200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spcBef>
                <a:spcPts val="127"/>
              </a:spcBef>
            </a:pP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PARES Project Final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Conference</a:t>
            </a:r>
            <a:r>
              <a:rPr lang="fr-FR" altLang="fr-FR" sz="3200" dirty="0"/>
              <a:t/>
            </a:r>
            <a:br>
              <a:rPr lang="fr-FR" altLang="fr-FR" sz="3200" dirty="0"/>
            </a:br>
            <a:endParaRPr lang="fr-FR" altLang="fr-FR" sz="3200" dirty="0" smtClean="0"/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fr-FR" sz="2000" b="1" dirty="0" smtClean="0">
                <a:solidFill>
                  <a:schemeClr val="bg1"/>
                </a:solidFill>
                <a:latin typeface="Titillium semibold"/>
                <a:cs typeface="Titillium semibold"/>
              </a:rPr>
              <a:t>Pôle </a:t>
            </a:r>
            <a:r>
              <a:rPr lang="fr-FR" sz="2000" b="1" dirty="0" smtClean="0">
                <a:solidFill>
                  <a:schemeClr val="bg1"/>
                </a:solidFill>
                <a:latin typeface="Titillium semibold"/>
                <a:cs typeface="Titillium semibold"/>
              </a:rPr>
              <a:t>emploi </a:t>
            </a:r>
            <a:r>
              <a:rPr lang="fr-FR" sz="2000" b="1" dirty="0" smtClean="0">
                <a:solidFill>
                  <a:schemeClr val="bg1"/>
                </a:solidFill>
                <a:latin typeface="Titillium semibold"/>
                <a:cs typeface="Titillium semibold"/>
              </a:rPr>
              <a:t>International Affairs Division</a:t>
            </a:r>
            <a:endParaRPr lang="en-US" sz="20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37553" y="5476425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7043792" y="5378583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259" y="-113613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0" y="5658451"/>
            <a:ext cx="5443728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8447" y="240787"/>
            <a:ext cx="785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Policies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Economic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Context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for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Youth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ZoneTexte 22"/>
          <p:cNvSpPr txBox="1">
            <a:spLocks noChangeArrowheads="1"/>
          </p:cNvSpPr>
          <p:nvPr/>
        </p:nvSpPr>
        <p:spPr bwMode="auto">
          <a:xfrm>
            <a:off x="1897063" y="1409443"/>
            <a:ext cx="72469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>
                <a:solidFill>
                  <a:srgbClr val="007C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>
                <a:solidFill>
                  <a:srgbClr val="00597C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>
                <a:solidFill>
                  <a:srgbClr val="1A171B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Unemployment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rate 10.2 in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February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2016.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25.8</a:t>
            </a:r>
            <a:r>
              <a:rPr lang="fr-FR" altLang="fr-FR" sz="1600" b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%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Youth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unemployment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for the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youngest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15 to 24- 14.2</a:t>
            </a:r>
            <a:r>
              <a:rPr lang="fr-FR" altLang="fr-FR" sz="1600" b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% for 25 to 29 </a:t>
            </a:r>
            <a:endParaRPr lang="fr-FR" altLang="fr-FR" sz="1600" b="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Rate of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young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people up to 25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among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jobseekers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is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14.5%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Unemployment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rate for the 15-24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is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four times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higher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in </a:t>
            </a:r>
            <a:r>
              <a:rPr lang="fr-FR" altLang="fr-FR" sz="1600" b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disadvantaged</a:t>
            </a:r>
            <a:r>
              <a:rPr lang="fr-FR" altLang="fr-FR" sz="16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areas </a:t>
            </a:r>
            <a:r>
              <a:rPr lang="fr-FR" altLang="fr-FR" sz="1600" b="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(‘zones urbaines sensibles-ZUS’)</a:t>
            </a:r>
          </a:p>
        </p:txBody>
      </p:sp>
      <p:sp>
        <p:nvSpPr>
          <p:cNvPr id="13" name="Organigramme : Alternative 12"/>
          <p:cNvSpPr/>
          <p:nvPr/>
        </p:nvSpPr>
        <p:spPr>
          <a:xfrm>
            <a:off x="17463" y="1385180"/>
            <a:ext cx="1879600" cy="1270708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Youth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unemployment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rate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still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high</a:t>
            </a:r>
          </a:p>
        </p:txBody>
      </p:sp>
      <p:sp>
        <p:nvSpPr>
          <p:cNvPr id="14" name="Organigramme : Alternative 13"/>
          <p:cNvSpPr/>
          <p:nvPr/>
        </p:nvSpPr>
        <p:spPr>
          <a:xfrm>
            <a:off x="17463" y="2852738"/>
            <a:ext cx="1879600" cy="3295650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Main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government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Programmes to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tackle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Youth</a:t>
            </a:r>
            <a:r>
              <a:rPr lang="fr-FR" sz="16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Titillium semibold"/>
              </a:rPr>
              <a:t>unemployment</a:t>
            </a:r>
            <a:endParaRPr lang="fr-FR" sz="16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79600" y="2732088"/>
            <a:ext cx="6921500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recent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years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various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significant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Training Plans 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have been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launched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targeting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mainly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people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aim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tackle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skills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mismatch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: 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2014 : 30 000 trainings plan (26.8% of participants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were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under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25)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2015 : 100 000 trainings plan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2016 : 500 000 trainings plan </a:t>
            </a:r>
          </a:p>
          <a:p>
            <a:pPr>
              <a:defRPr/>
            </a:pPr>
            <a:endParaRPr lang="fr-FR" sz="16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Apprenticeship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mobilization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plan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part of  a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governement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plan set up in 2013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called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‘</a:t>
            </a:r>
            <a:r>
              <a:rPr lang="fr-FR" sz="1600" i="1" dirty="0">
                <a:solidFill>
                  <a:schemeClr val="tx2">
                    <a:lumMod val="50000"/>
                  </a:schemeClr>
                </a:solidFill>
              </a:rPr>
              <a:t>Priorité pour la jeunesse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’. It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targets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half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a million of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apprenticeship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contracts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by the end of 2017. Pôle emploi as a major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actor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actively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committed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Entrepreneurship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new plan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aims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at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giving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added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solutions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especially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jobseekers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. Pôle emploi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committed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target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of 70 000 business </a:t>
            </a:r>
            <a:r>
              <a:rPr lang="fr-FR" sz="1600" dirty="0" err="1">
                <a:solidFill>
                  <a:schemeClr val="tx2">
                    <a:lumMod val="50000"/>
                  </a:schemeClr>
                </a:solidFill>
              </a:rPr>
              <a:t>accompaniments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 by the end of 2016.</a:t>
            </a:r>
          </a:p>
        </p:txBody>
      </p:sp>
    </p:spTree>
    <p:extLst>
      <p:ext uri="{BB962C8B-B14F-4D97-AF65-F5344CB8AC3E}">
        <p14:creationId xmlns:p14="http://schemas.microsoft.com/office/powerpoint/2010/main" val="33377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6" y="129705"/>
            <a:ext cx="863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Various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actors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involved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in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outreaching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supporting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young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people (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Some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examples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2862864818"/>
              </p:ext>
            </p:extLst>
          </p:nvPr>
        </p:nvGraphicFramePr>
        <p:xfrm>
          <a:off x="1999454" y="1463248"/>
          <a:ext cx="5099846" cy="4340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713163" y="3157538"/>
            <a:ext cx="16891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>
                    <a:lumMod val="50000"/>
                  </a:schemeClr>
                </a:solidFill>
              </a:rPr>
              <a:t>905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>
                    <a:lumMod val="50000"/>
                  </a:schemeClr>
                </a:solidFill>
              </a:rPr>
              <a:t>Pôle </a:t>
            </a:r>
            <a:r>
              <a:rPr lang="fr-FR" sz="1400" b="1" dirty="0" err="1">
                <a:solidFill>
                  <a:schemeClr val="tx2">
                    <a:lumMod val="50000"/>
                  </a:schemeClr>
                </a:solidFill>
              </a:rPr>
              <a:t>emploi’s</a:t>
            </a:r>
            <a:r>
              <a:rPr lang="fr-F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b="1" dirty="0" err="1">
                <a:solidFill>
                  <a:schemeClr val="tx2">
                    <a:lumMod val="50000"/>
                  </a:schemeClr>
                </a:solidFill>
              </a:rPr>
              <a:t>agencies</a:t>
            </a:r>
            <a:endParaRPr lang="fr-F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2070100"/>
            <a:ext cx="1930400" cy="52228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Defence and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citizenship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days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213600" y="2895600"/>
            <a:ext cx="1930400" cy="5238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535 Information and guidance centres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035800" y="1546225"/>
            <a:ext cx="1930400" cy="5238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383 drop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outs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platforms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9213" y="4419600"/>
            <a:ext cx="1577975" cy="52228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450 Missions Locales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42900" y="1321167"/>
            <a:ext cx="1930400" cy="5238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EPIDE Centres for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disadvantaged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3176588"/>
            <a:ext cx="1930400" cy="52228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Military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Service: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adapted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or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volunteer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42225" y="2219325"/>
            <a:ext cx="1501775" cy="52228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Second chance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schools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13600" y="3544888"/>
            <a:ext cx="1930400" cy="307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Schools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591300" y="5483225"/>
            <a:ext cx="1930400" cy="52228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APEC centres for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graduates</a:t>
            </a:r>
            <a:endParaRPr lang="fr-F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213600" y="4476750"/>
            <a:ext cx="1930400" cy="5238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Cap emploi centres for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disabled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people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88950" y="5451475"/>
            <a:ext cx="1219200" cy="3079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Training</a:t>
            </a:r>
            <a:r>
              <a:rPr lang="fr-FR" sz="1400" dirty="0"/>
              <a:t> </a:t>
            </a:r>
          </a:p>
        </p:txBody>
      </p:sp>
      <p:sp>
        <p:nvSpPr>
          <p:cNvPr id="29" name="Flèche vers le bas 28"/>
          <p:cNvSpPr/>
          <p:nvPr/>
        </p:nvSpPr>
        <p:spPr>
          <a:xfrm>
            <a:off x="4341813" y="2519363"/>
            <a:ext cx="430212" cy="579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114550" y="5886450"/>
            <a:ext cx="1219200" cy="73818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Employers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involved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in CSR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552825" y="6103938"/>
            <a:ext cx="1219200" cy="739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Private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or Public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Employers</a:t>
            </a:r>
            <a:r>
              <a:rPr lang="fr-FR" sz="1400" dirty="0"/>
              <a:t> </a:t>
            </a:r>
          </a:p>
        </p:txBody>
      </p:sp>
      <p:cxnSp>
        <p:nvCxnSpPr>
          <p:cNvPr id="32" name="Connecteur droit 31"/>
          <p:cNvCxnSpPr/>
          <p:nvPr/>
        </p:nvCxnSpPr>
        <p:spPr>
          <a:xfrm>
            <a:off x="2273300" y="1546225"/>
            <a:ext cx="344488" cy="785813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23" idx="3"/>
          </p:cNvCxnSpPr>
          <p:nvPr/>
        </p:nvCxnSpPr>
        <p:spPr>
          <a:xfrm flipV="1">
            <a:off x="1930400" y="3157538"/>
            <a:ext cx="342900" cy="279400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1708150" y="4941888"/>
            <a:ext cx="565150" cy="541337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282950" y="5778500"/>
            <a:ext cx="465138" cy="368300"/>
          </a:xfrm>
          <a:prstGeom prst="line">
            <a:avLst/>
          </a:prstGeom>
          <a:ln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8" idx="3"/>
          </p:cNvCxnSpPr>
          <p:nvPr/>
        </p:nvCxnSpPr>
        <p:spPr>
          <a:xfrm>
            <a:off x="1930400" y="2332038"/>
            <a:ext cx="261938" cy="149225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31" idx="0"/>
          </p:cNvCxnSpPr>
          <p:nvPr/>
        </p:nvCxnSpPr>
        <p:spPr>
          <a:xfrm flipV="1">
            <a:off x="4162425" y="5778500"/>
            <a:ext cx="0" cy="325438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21" idx="3"/>
          </p:cNvCxnSpPr>
          <p:nvPr/>
        </p:nvCxnSpPr>
        <p:spPr>
          <a:xfrm>
            <a:off x="1627188" y="4681538"/>
            <a:ext cx="565150" cy="0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400800" y="4941888"/>
            <a:ext cx="403225" cy="541337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7642225" y="4595813"/>
            <a:ext cx="0" cy="24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27" idx="1"/>
          </p:cNvCxnSpPr>
          <p:nvPr/>
        </p:nvCxnSpPr>
        <p:spPr>
          <a:xfrm>
            <a:off x="6804025" y="4681538"/>
            <a:ext cx="409575" cy="57150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25" idx="1"/>
          </p:cNvCxnSpPr>
          <p:nvPr/>
        </p:nvCxnSpPr>
        <p:spPr>
          <a:xfrm>
            <a:off x="6804025" y="3157538"/>
            <a:ext cx="409575" cy="541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6804025" y="2981325"/>
            <a:ext cx="409575" cy="23813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6804025" y="2070100"/>
            <a:ext cx="320675" cy="261938"/>
          </a:xfrm>
          <a:prstGeom prst="line">
            <a:avLst/>
          </a:prstGeom>
          <a:ln w="12700">
            <a:solidFill>
              <a:srgbClr val="7EA2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4" idx="1"/>
          </p:cNvCxnSpPr>
          <p:nvPr/>
        </p:nvCxnSpPr>
        <p:spPr>
          <a:xfrm flipH="1">
            <a:off x="6804025" y="2481263"/>
            <a:ext cx="838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1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Pôle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emploi’s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Partnerships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to support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either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low-qualified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students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7156" y="1371587"/>
            <a:ext cx="8929688" cy="2278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chemeClr val="tx2">
                    <a:lumMod val="50000"/>
                  </a:schemeClr>
                </a:solidFill>
              </a:rPr>
              <a:t>‘Missions locales’ 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a National agreement has been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signed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for the 2015-2017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period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Each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year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150 000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people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aged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16 to 25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who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face social and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work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integration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difficulties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are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reffered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them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referral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no more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on administrative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criteria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but on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individual’s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needs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identified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during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an interview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counsellor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results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demanded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now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rely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on the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same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indicators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as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those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used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at Pôle emploi : placement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into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work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fr-FR" sz="1400" dirty="0" err="1">
                <a:solidFill>
                  <a:schemeClr val="tx2">
                    <a:lumMod val="50000"/>
                  </a:schemeClr>
                </a:solidFill>
              </a:rPr>
              <a:t>users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 satisfaction.</a:t>
            </a:r>
            <a:endParaRPr lang="fr-FR" altLang="fr-FR" sz="1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‘Missions locales’ are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also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in charge of ‘</a:t>
            </a:r>
            <a:r>
              <a:rPr lang="fr-FR" altLang="fr-FR" sz="1400" b="1" dirty="0">
                <a:solidFill>
                  <a:schemeClr val="tx2">
                    <a:lumMod val="50000"/>
                  </a:schemeClr>
                </a:solidFill>
              </a:rPr>
              <a:t>Garantie jeunes 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‘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scheme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 for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disadvantaged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neets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(16 to 25) - 12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month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intensive support (collective workshops,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vocational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guidance, trainings, contacts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employers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follow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-up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into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employment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).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Previously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on an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experiment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it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has been r</a:t>
            </a:r>
            <a:r>
              <a:rPr lang="en-GB" sz="1400" dirty="0" err="1">
                <a:solidFill>
                  <a:schemeClr val="tx2">
                    <a:lumMod val="50000"/>
                  </a:schemeClr>
                </a:solidFill>
              </a:rPr>
              <a:t>ecently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 extended, to all NEETs at national level. 150 000 new participants are expected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2017.</a:t>
            </a:r>
            <a:endParaRPr lang="fr-FR" dirty="0"/>
          </a:p>
        </p:txBody>
      </p:sp>
      <p:sp>
        <p:nvSpPr>
          <p:cNvPr id="13" name="ZoneTexte 7"/>
          <p:cNvSpPr txBox="1">
            <a:spLocks noChangeArrowheads="1"/>
          </p:cNvSpPr>
          <p:nvPr/>
        </p:nvSpPr>
        <p:spPr bwMode="auto">
          <a:xfrm>
            <a:off x="95250" y="3649649"/>
            <a:ext cx="892968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4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Adapted</a:t>
            </a:r>
            <a:r>
              <a:rPr lang="fr-FR" altLang="fr-FR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Military</a:t>
            </a:r>
            <a:r>
              <a:rPr lang="fr-FR" altLang="fr-FR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Services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for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youth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from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overseas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territories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 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8 to 12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months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military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contract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to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obtain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basic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knowledge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driving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license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and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vocational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training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with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the Pôle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emploi’support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6000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youngsters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each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year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among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them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40%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illiterate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but 70% of participants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succeeded</a:t>
            </a:r>
            <a:endParaRPr lang="fr-FR" altLang="fr-FR" sz="14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The programme has been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extended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to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Metropolitan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France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where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300 centres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were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created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in 2015. </a:t>
            </a:r>
          </a:p>
        </p:txBody>
      </p:sp>
      <p:sp>
        <p:nvSpPr>
          <p:cNvPr id="14" name="ZoneTexte 12"/>
          <p:cNvSpPr txBox="1">
            <a:spLocks noChangeArrowheads="1"/>
          </p:cNvSpPr>
          <p:nvPr/>
        </p:nvSpPr>
        <p:spPr bwMode="auto">
          <a:xfrm>
            <a:off x="69850" y="4829962"/>
            <a:ext cx="86915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4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Universities</a:t>
            </a:r>
            <a:r>
              <a:rPr lang="fr-FR" altLang="fr-FR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: 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the 2014 national agreement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signed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with APEC (organisation in charge of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supporting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executive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managers in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finding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jobs) and Missions locales network,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targets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high-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qualified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people in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order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to 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Foster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students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using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online pôle emploi’s services and explore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our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range of services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Develop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apprenticeship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in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higher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education</a:t>
            </a:r>
            <a:endParaRPr lang="fr-FR" altLang="fr-FR" sz="14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Inform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students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on all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employment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events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organized</a:t>
            </a:r>
            <a:r>
              <a:rPr lang="fr-FR" altLang="fr-FR" sz="1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by Pôle emploi</a:t>
            </a:r>
          </a:p>
          <a:p>
            <a:pPr eaLnBrk="1" hangingPunct="1">
              <a:defRPr/>
            </a:pPr>
            <a:endParaRPr lang="fr-FR" altLang="fr-FR" sz="1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2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Pôle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emploi’s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partnerships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to combat discrimination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ZoneTexte 7"/>
          <p:cNvSpPr txBox="1">
            <a:spLocks noChangeArrowheads="1"/>
          </p:cNvSpPr>
          <p:nvPr/>
        </p:nvSpPr>
        <p:spPr bwMode="auto">
          <a:xfrm>
            <a:off x="358775" y="3359150"/>
            <a:ext cx="83200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600" b="1" i="1" dirty="0" smtClean="0">
                <a:solidFill>
                  <a:schemeClr val="tx2">
                    <a:lumMod val="50000"/>
                  </a:schemeClr>
                </a:solidFill>
              </a:rPr>
              <a:t>‘</a:t>
            </a:r>
            <a:r>
              <a:rPr lang="fr-FR" altLang="fr-FR" sz="1600" b="1" i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Mozaik</a:t>
            </a:r>
            <a:r>
              <a:rPr lang="fr-FR" altLang="fr-FR" sz="16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HR’: </a:t>
            </a:r>
            <a:r>
              <a:rPr lang="fr-FR" altLang="fr-FR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an association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which 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is involved in diversity promotion developing alternative recruitment process and proposing traineeships or sandwich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courses. </a:t>
            </a:r>
          </a:p>
          <a:p>
            <a:pPr eaLnBrk="1" hangingPunct="1">
              <a:defRPr/>
            </a:pPr>
            <a:endParaRPr lang="en-GB" sz="16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Helping candidates with 2 years of post-secondary education to reach 5 years of post-secondary education within sandwich courses.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More than 150 members companies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Matching candidates from disadvantaged areas with employer’s needs : 200 apprenticeships offered for 2016-2017 school year</a:t>
            </a:r>
            <a:endParaRPr lang="fr-FR" altLang="fr-FR" sz="16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58775" y="1384300"/>
            <a:ext cx="8418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6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‘Nos quartiers ont du talent’:  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an association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which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provides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mentoring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service to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young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graduates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under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30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coming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from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disadvantaged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areas in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order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to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tackle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recruitment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discrimination.</a:t>
            </a:r>
          </a:p>
          <a:p>
            <a:pPr eaLnBrk="1" hangingPunct="1">
              <a:defRPr/>
            </a:pPr>
            <a:endParaRPr lang="fr-FR" altLang="fr-FR" sz="16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certified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mentor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working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in entreprises at a high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level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(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steering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committee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or HR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directorate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Development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of social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skills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and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jobsearch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skills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, carrer guidance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advice</a:t>
            </a:r>
            <a:endParaRPr lang="fr-FR" altLang="fr-FR" sz="16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Contacts with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employers</a:t>
            </a:r>
            <a:endParaRPr lang="fr-FR" altLang="fr-FR" sz="16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Access to social networks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gathering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fr-FR" altLang="fr-FR" sz="16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present</a:t>
            </a:r>
            <a:r>
              <a:rPr lang="fr-FR" altLang="fr-FR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and former participants </a:t>
            </a:r>
            <a:r>
              <a:rPr lang="fr-FR" altLang="fr-F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37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YEG, a driver to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organize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new services to the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young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jobseekers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Organigramme : Alternative 11"/>
          <p:cNvSpPr/>
          <p:nvPr/>
        </p:nvSpPr>
        <p:spPr>
          <a:xfrm>
            <a:off x="102637" y="1362442"/>
            <a:ext cx="1599414" cy="1947863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Young </a:t>
            </a:r>
            <a:r>
              <a:rPr lang="fr-FR" b="1" dirty="0" err="1">
                <a:solidFill>
                  <a:schemeClr val="bg1"/>
                </a:solidFill>
              </a:rPr>
              <a:t>Jobseeker</a:t>
            </a:r>
            <a:r>
              <a:rPr lang="fr-FR" b="1" dirty="0">
                <a:solidFill>
                  <a:schemeClr val="bg1"/>
                </a:solidFill>
              </a:rPr>
              <a:t> Clubs, a </a:t>
            </a:r>
            <a:r>
              <a:rPr lang="fr-FR" b="1" dirty="0" err="1">
                <a:solidFill>
                  <a:schemeClr val="bg1"/>
                </a:solidFill>
              </a:rPr>
              <a:t>successful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experiment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3" name="Organigramme : Alternative 12"/>
          <p:cNvSpPr/>
          <p:nvPr/>
        </p:nvSpPr>
        <p:spPr>
          <a:xfrm>
            <a:off x="102636" y="3356342"/>
            <a:ext cx="1599415" cy="2965450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As a </a:t>
            </a:r>
            <a:r>
              <a:rPr lang="fr-FR" b="1" dirty="0" err="1">
                <a:solidFill>
                  <a:schemeClr val="bg1"/>
                </a:solidFill>
              </a:rPr>
              <a:t>consequencea</a:t>
            </a:r>
            <a:r>
              <a:rPr lang="fr-FR" b="1" dirty="0">
                <a:solidFill>
                  <a:schemeClr val="bg1"/>
                </a:solidFill>
              </a:rPr>
              <a:t> new Service </a:t>
            </a:r>
            <a:r>
              <a:rPr lang="fr-FR" b="1" dirty="0" err="1">
                <a:solidFill>
                  <a:schemeClr val="bg1"/>
                </a:solidFill>
              </a:rPr>
              <a:t>created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82237" y="1321167"/>
            <a:ext cx="687228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fr-FR" sz="1400" b="1" dirty="0">
                <a:solidFill>
                  <a:schemeClr val="tx2">
                    <a:lumMod val="50000"/>
                  </a:schemeClr>
                </a:solidFill>
              </a:rPr>
              <a:t>Young Jobseeker Clubs 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were a 15 month experiment started in 2013 in 30 </a:t>
            </a:r>
            <a:r>
              <a:rPr lang="en-GB" altLang="fr-FR" sz="1400" dirty="0" err="1">
                <a:solidFill>
                  <a:schemeClr val="tx2">
                    <a:lumMod val="50000"/>
                  </a:schemeClr>
                </a:solidFill>
              </a:rPr>
              <a:t>pôle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altLang="fr-FR" sz="1400" dirty="0" err="1">
                <a:solidFill>
                  <a:schemeClr val="tx2">
                    <a:lumMod val="50000"/>
                  </a:schemeClr>
                </a:solidFill>
              </a:rPr>
              <a:t>emploi’s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 agencies: 3 months collective gathering between 12 and 14 young jobseekers under 30 from disadvantaged areas</a:t>
            </a:r>
          </a:p>
          <a:p>
            <a:pPr algn="just">
              <a:defRPr/>
            </a:pP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A randomized evaluation (published on October 2015) was carried out, targeting 3,600 young unemployed comparing this programme to an individual scheme delivered by subcontractors </a:t>
            </a:r>
            <a:r>
              <a:rPr lang="en-GB" altLang="fr-FR" sz="1400" i="1" dirty="0">
                <a:solidFill>
                  <a:schemeClr val="tx2">
                    <a:lumMod val="50000"/>
                  </a:schemeClr>
                </a:solidFill>
              </a:rPr>
              <a:t>(‘</a:t>
            </a:r>
            <a:r>
              <a:rPr lang="en-GB" altLang="fr-FR" sz="1400" i="1" dirty="0" err="1">
                <a:solidFill>
                  <a:schemeClr val="tx2">
                    <a:lumMod val="50000"/>
                  </a:schemeClr>
                </a:solidFill>
              </a:rPr>
              <a:t>objectif</a:t>
            </a:r>
            <a:r>
              <a:rPr lang="en-GB" altLang="fr-FR" sz="1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altLang="fr-FR" sz="1400" i="1" dirty="0" err="1">
                <a:solidFill>
                  <a:schemeClr val="tx2">
                    <a:lumMod val="50000"/>
                  </a:schemeClr>
                </a:solidFill>
              </a:rPr>
              <a:t>emploi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’). The results point out positive effects: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24% of participants found a sustainable job 6 months after the support (vs 19%)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More positive impacts for the youngest participants (under 25)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Crucial role played by  the counsellor : self-confidence, mutual support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82237" y="3356342"/>
            <a:ext cx="7002463" cy="27853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fr-FR" altLang="fr-FR" sz="1400" b="1" dirty="0">
                <a:solidFill>
                  <a:schemeClr val="tx2">
                    <a:lumMod val="50000"/>
                  </a:schemeClr>
                </a:solidFill>
              </a:rPr>
              <a:t>‘Accompagnement intensif des jeunes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’-(Intensive support to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people)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launched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September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2014. 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Currently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788 full-time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counsellors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in 715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agencies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are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dedicated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to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young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jobseekers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based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on ESF (up to 25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years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) or YEI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funds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(up to 30)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fr-FR" sz="1400" b="1" dirty="0">
                <a:solidFill>
                  <a:schemeClr val="tx2">
                    <a:lumMod val="50000"/>
                  </a:schemeClr>
                </a:solidFill>
              </a:rPr>
              <a:t>Intensive individual support: 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6 month support service until trial period or 2 months after starting training or business. Caseload 50 to 70 young people (120 minimum per year). </a:t>
            </a:r>
            <a:endParaRPr lang="fr-FR" altLang="fr-FR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fr-FR" sz="1400" b="1" dirty="0">
                <a:solidFill>
                  <a:schemeClr val="tx2">
                    <a:lumMod val="50000"/>
                  </a:schemeClr>
                </a:solidFill>
              </a:rPr>
              <a:t>Intensive collective support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, in the spirit of Young Jobseeker Clubs : 3 month collective support with a maximum of 15 young people until trial period or 2 months after starting training or business (60 minimum per year).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Since 2014, 116 925 participants (individual or collective support) around 1/3 found a job or a training.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Between Sept. 2014 and Dec. 2015, 269 702 jobseekers under 25 found a job or a training four months maximum after registration (AIJ + mainstream services)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35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bg1"/>
                </a:solidFill>
              </a:rPr>
              <a:t>Let’s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see</a:t>
            </a:r>
            <a:r>
              <a:rPr lang="fr-FR" sz="2400" b="1" dirty="0">
                <a:solidFill>
                  <a:schemeClr val="bg1"/>
                </a:solidFill>
              </a:rPr>
              <a:t> how Young </a:t>
            </a:r>
            <a:r>
              <a:rPr lang="fr-FR" sz="2400" b="1" dirty="0" err="1">
                <a:solidFill>
                  <a:schemeClr val="bg1"/>
                </a:solidFill>
              </a:rPr>
              <a:t>Jobseeker</a:t>
            </a:r>
            <a:r>
              <a:rPr lang="fr-FR" sz="2400" b="1" dirty="0">
                <a:solidFill>
                  <a:schemeClr val="bg1"/>
                </a:solidFill>
              </a:rPr>
              <a:t> Clubs </a:t>
            </a:r>
            <a:r>
              <a:rPr lang="fr-FR" sz="2400" b="1" dirty="0" err="1">
                <a:solidFill>
                  <a:schemeClr val="bg1"/>
                </a:solidFill>
              </a:rPr>
              <a:t>work</a:t>
            </a:r>
            <a:r>
              <a:rPr lang="fr-FR" sz="2400" b="1" dirty="0">
                <a:solidFill>
                  <a:schemeClr val="bg1"/>
                </a:solidFill>
              </a:rPr>
              <a:t> !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Rectangle à coins arrondis 11"/>
          <p:cNvSpPr/>
          <p:nvPr/>
        </p:nvSpPr>
        <p:spPr>
          <a:xfrm>
            <a:off x="1077362" y="2761305"/>
            <a:ext cx="6717782" cy="1439501"/>
          </a:xfrm>
          <a:prstGeom prst="roundRect">
            <a:avLst/>
          </a:prstGeom>
          <a:solidFill>
            <a:srgbClr val="1B10F8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  <a:latin typeface="Titillium semibold"/>
              </a:rPr>
              <a:t>(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short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video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005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Other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Services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dedicated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to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Youth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Organigramme : Alternative 11"/>
          <p:cNvSpPr/>
          <p:nvPr/>
        </p:nvSpPr>
        <p:spPr>
          <a:xfrm>
            <a:off x="102636" y="1418995"/>
            <a:ext cx="1577975" cy="2028825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Digital Services</a:t>
            </a:r>
          </a:p>
        </p:txBody>
      </p:sp>
      <p:sp>
        <p:nvSpPr>
          <p:cNvPr id="13" name="Organigramme : Alternative 12"/>
          <p:cNvSpPr/>
          <p:nvPr/>
        </p:nvSpPr>
        <p:spPr>
          <a:xfrm>
            <a:off x="102636" y="3581170"/>
            <a:ext cx="1577975" cy="2765425"/>
          </a:xfrm>
          <a:prstGeom prst="flowChartAlternateProcess">
            <a:avLst/>
          </a:prstGeom>
          <a:solidFill>
            <a:srgbClr val="1B1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Active </a:t>
            </a:r>
            <a:r>
              <a:rPr lang="fr-FR" b="1" dirty="0" err="1">
                <a:solidFill>
                  <a:schemeClr val="bg1"/>
                </a:solidFill>
              </a:rPr>
              <a:t>Measures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80611" y="1418995"/>
            <a:ext cx="7232650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2">
                    <a:lumMod val="50000"/>
                  </a:schemeClr>
                </a:solidFill>
              </a:rPr>
              <a:t>A digital platform, ‘</a:t>
            </a:r>
            <a:r>
              <a:rPr lang="en-GB" sz="1400" b="1" dirty="0" err="1">
                <a:solidFill>
                  <a:schemeClr val="tx2">
                    <a:lumMod val="50000"/>
                  </a:schemeClr>
                </a:solidFill>
              </a:rPr>
              <a:t>Emploi</a:t>
            </a:r>
            <a:r>
              <a:rPr lang="en-GB" sz="1400" b="1" dirty="0">
                <a:solidFill>
                  <a:schemeClr val="tx2">
                    <a:lumMod val="50000"/>
                  </a:schemeClr>
                </a:solidFill>
              </a:rPr>
              <a:t> Store’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launched in July 2015 provides to any individual free access to a large range of services in relation with employment. Youngsters may find special services dedicated to them,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209 online services from 125 private and public partners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apprenticeships, traineeships, job offers for young graduates. 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fr-FR" altLang="fr-FR" sz="1400" b="1" dirty="0">
                <a:solidFill>
                  <a:schemeClr val="tx2">
                    <a:lumMod val="50000"/>
                  </a:schemeClr>
                </a:solidFill>
              </a:rPr>
              <a:t>100% web support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a pilot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scheme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launched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in 2014, about to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be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generalized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. E</a:t>
            </a:r>
            <a:r>
              <a:rPr lang="en-GB" altLang="fr-FR" sz="1400" dirty="0" err="1">
                <a:solidFill>
                  <a:schemeClr val="tx2">
                    <a:lumMod val="50000"/>
                  </a:schemeClr>
                </a:solidFill>
              </a:rPr>
              <a:t>xclusively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 using digital channels: chat, video interviews through webcam, web call-back, as well as email with an adviser.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80611" y="3585442"/>
            <a:ext cx="7454900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‘Job for the Future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Contract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’ – emploi d’avenir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subsidized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temporary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or permanent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contracts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(36 months, minimum 12 months) a subsidy from 35% to 75% of gross hourly minimum wage. It targets young jobseekers aged 16-24 with low or without qualifications.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40.5% have no school certificates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fr-FR" sz="1400" dirty="0">
                <a:solidFill>
                  <a:schemeClr val="tx2">
                    <a:lumMod val="50000"/>
                  </a:schemeClr>
                </a:solidFill>
              </a:rPr>
              <a:t>93,4 %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engaged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into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training (4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months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after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initiating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the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contract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67% job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offers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registered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at Pôle emploi 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found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the right candidates (</a:t>
            </a:r>
            <a:r>
              <a:rPr lang="fr-FR" altLang="fr-FR" sz="1400" dirty="0" err="1">
                <a:solidFill>
                  <a:schemeClr val="tx2">
                    <a:lumMod val="50000"/>
                  </a:schemeClr>
                </a:solidFill>
              </a:rPr>
              <a:t>October</a:t>
            </a:r>
            <a:r>
              <a:rPr lang="fr-FR" altLang="fr-FR" sz="1400" dirty="0">
                <a:solidFill>
                  <a:schemeClr val="tx2">
                    <a:lumMod val="50000"/>
                  </a:schemeClr>
                </a:solidFill>
              </a:rPr>
              <a:t> 2015)</a:t>
            </a:r>
            <a:endParaRPr lang="en-GB" altLang="fr-FR" sz="1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endParaRPr lang="en-GB" altLang="fr-FR" sz="1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endParaRPr lang="fr-FR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80611" y="5146445"/>
            <a:ext cx="7351713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Apprenticeship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</a:rPr>
              <a:t>Contracts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National Target is: 500,000 young apprenticeships by 2017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81% apprenticeship offers registered at </a:t>
            </a:r>
            <a:r>
              <a:rPr lang="en-GB" altLang="fr-FR" sz="1400" dirty="0" err="1">
                <a:solidFill>
                  <a:schemeClr val="tx2">
                    <a:lumMod val="50000"/>
                  </a:schemeClr>
                </a:solidFill>
              </a:rPr>
              <a:t>pôle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altLang="fr-FR" sz="1400" dirty="0" err="1">
                <a:solidFill>
                  <a:schemeClr val="tx2">
                    <a:lumMod val="50000"/>
                  </a:schemeClr>
                </a:solidFill>
              </a:rPr>
              <a:t>emploi</a:t>
            </a:r>
            <a:r>
              <a:rPr lang="en-GB" altLang="fr-FR" sz="1400" dirty="0">
                <a:solidFill>
                  <a:schemeClr val="tx2">
                    <a:lumMod val="50000"/>
                  </a:schemeClr>
                </a:solidFill>
              </a:rPr>
              <a:t> found the right candidates (2015)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A national portal on apprenticeship is available providing information on the types of contract, financial support and proposes thousands job offer (apprenticeship or sandwich contracts). </a:t>
            </a:r>
            <a:endParaRPr lang="fr-FR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4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chemeClr val="bg1"/>
                </a:solidFill>
              </a:rPr>
              <a:t>Room for </a:t>
            </a:r>
            <a:r>
              <a:rPr lang="fr-FR" sz="2400" b="1" dirty="0" err="1">
                <a:solidFill>
                  <a:schemeClr val="bg1"/>
                </a:solidFill>
              </a:rPr>
              <a:t>improvement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ZoneTexte 3"/>
          <p:cNvSpPr txBox="1">
            <a:spLocks noChangeArrowheads="1"/>
          </p:cNvSpPr>
          <p:nvPr/>
        </p:nvSpPr>
        <p:spPr bwMode="auto">
          <a:xfrm>
            <a:off x="736599" y="2428607"/>
            <a:ext cx="78914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More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cooperation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between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the main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actors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of YEG (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common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Data sharing)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Reffering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young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people to the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most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relevant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scheme</a:t>
            </a:r>
            <a:endParaRPr lang="fr-FR" altLang="fr-FR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Encouraging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young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people to enter training programmes</a:t>
            </a: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1310</Words>
  <Application>Microsoft Office PowerPoint</Application>
  <PresentationFormat>Affichage à l'écran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Tema di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demo</dc:creator>
  <cp:lastModifiedBy>VERGNET Guillaume</cp:lastModifiedBy>
  <cp:revision>38</cp:revision>
  <cp:lastPrinted>2016-05-12T09:38:17Z</cp:lastPrinted>
  <dcterms:created xsi:type="dcterms:W3CDTF">2016-02-16T08:29:25Z</dcterms:created>
  <dcterms:modified xsi:type="dcterms:W3CDTF">2016-05-12T10:06:54Z</dcterms:modified>
</cp:coreProperties>
</file>