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6" r:id="rId4"/>
    <p:sldId id="267" r:id="rId5"/>
    <p:sldId id="268" r:id="rId6"/>
    <p:sldId id="269" r:id="rId7"/>
    <p:sldId id="270" r:id="rId8"/>
    <p:sldId id="271" r:id="rId9"/>
    <p:sldId id="272" r:id="rId10"/>
  </p:sldIdLst>
  <p:sldSz cx="9144000" cy="6858000" type="screen4x3"/>
  <p:notesSz cx="7102475" cy="10233025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238">
          <p15:clr>
            <a:srgbClr val="A4A3A4"/>
          </p15:clr>
        </p15:guide>
        <p15:guide id="2" orient="horz" pos="2205">
          <p15:clr>
            <a:srgbClr val="A4A3A4"/>
          </p15:clr>
        </p15:guide>
        <p15:guide id="3" pos="282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10F8"/>
    <a:srgbClr val="5C54FA"/>
    <a:srgbClr val="352BF9"/>
    <a:srgbClr val="0066CC"/>
    <a:srgbClr val="00ADE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102" d="100"/>
          <a:sy n="102" d="100"/>
        </p:scale>
        <p:origin x="-234" y="-102"/>
      </p:cViewPr>
      <p:guideLst>
        <p:guide orient="horz" pos="2238"/>
        <p:guide orient="horz" pos="2205"/>
        <p:guide pos="2826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75" d="100"/>
          <a:sy n="75" d="100"/>
        </p:scale>
        <p:origin x="-2118" y="-84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D8BA9FC-B71A-4A06-BE1A-43B19453EFC1}" type="doc">
      <dgm:prSet loTypeId="urn:microsoft.com/office/officeart/2005/8/layout/cycle3" loCatId="cycle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B5E9E99C-287D-47AA-B2FA-24F80A57EFC9}">
      <dgm:prSet/>
      <dgm:spPr/>
      <dgm:t>
        <a:bodyPr/>
        <a:lstStyle/>
        <a:p>
          <a:pPr rtl="0"/>
          <a:r>
            <a:rPr lang="fr-FR" b="1" dirty="0" smtClean="0"/>
            <a:t>Ministry of Labour</a:t>
          </a:r>
        </a:p>
      </dgm:t>
    </dgm:pt>
    <dgm:pt modelId="{B3E90484-B720-41F9-BAB9-69E3A1E61570}" type="parTrans" cxnId="{56ED2B41-9A57-4A03-94A1-0F6108BF0A20}">
      <dgm:prSet/>
      <dgm:spPr/>
      <dgm:t>
        <a:bodyPr/>
        <a:lstStyle/>
        <a:p>
          <a:endParaRPr lang="fr-FR"/>
        </a:p>
      </dgm:t>
    </dgm:pt>
    <dgm:pt modelId="{A9DF28A0-5AFF-4858-A1E5-2485C7600AAC}" type="sibTrans" cxnId="{56ED2B41-9A57-4A03-94A1-0F6108BF0A20}">
      <dgm:prSet/>
      <dgm:spPr/>
      <dgm:t>
        <a:bodyPr/>
        <a:lstStyle/>
        <a:p>
          <a:endParaRPr lang="fr-FR"/>
        </a:p>
      </dgm:t>
    </dgm:pt>
    <dgm:pt modelId="{FCE2DDB7-D2E7-4F4F-90CD-534A978F21B8}">
      <dgm:prSet/>
      <dgm:spPr/>
      <dgm:t>
        <a:bodyPr/>
        <a:lstStyle/>
        <a:p>
          <a:pPr rtl="0"/>
          <a:r>
            <a:rPr lang="fr-FR" b="1" dirty="0" smtClean="0"/>
            <a:t>Ministry of Education</a:t>
          </a:r>
          <a:endParaRPr lang="fr-FR" b="1" dirty="0"/>
        </a:p>
      </dgm:t>
    </dgm:pt>
    <dgm:pt modelId="{1B951911-B68C-4143-9425-FE205489B177}" type="parTrans" cxnId="{977AD0B6-A2C5-4838-9081-FB845C9E9763}">
      <dgm:prSet/>
      <dgm:spPr/>
      <dgm:t>
        <a:bodyPr/>
        <a:lstStyle/>
        <a:p>
          <a:endParaRPr lang="fr-FR"/>
        </a:p>
      </dgm:t>
    </dgm:pt>
    <dgm:pt modelId="{4430162B-903E-4BFA-8749-152D4FA8B9A2}" type="sibTrans" cxnId="{977AD0B6-A2C5-4838-9081-FB845C9E9763}">
      <dgm:prSet/>
      <dgm:spPr/>
      <dgm:t>
        <a:bodyPr/>
        <a:lstStyle/>
        <a:p>
          <a:endParaRPr lang="fr-FR"/>
        </a:p>
      </dgm:t>
    </dgm:pt>
    <dgm:pt modelId="{664174DB-7705-41BE-892B-F087B5917BBB}">
      <dgm:prSet/>
      <dgm:spPr/>
      <dgm:t>
        <a:bodyPr/>
        <a:lstStyle/>
        <a:p>
          <a:pPr rtl="0"/>
          <a:r>
            <a:rPr lang="fr-FR" b="1" dirty="0" err="1" smtClean="0"/>
            <a:t>NGOs</a:t>
          </a:r>
          <a:endParaRPr lang="fr-FR" b="1" dirty="0"/>
        </a:p>
      </dgm:t>
    </dgm:pt>
    <dgm:pt modelId="{15399313-C217-4941-8807-B2699388A3B5}" type="parTrans" cxnId="{E992DEF8-986F-472F-8C2D-8D5EA34B2271}">
      <dgm:prSet/>
      <dgm:spPr/>
      <dgm:t>
        <a:bodyPr/>
        <a:lstStyle/>
        <a:p>
          <a:endParaRPr lang="fr-FR"/>
        </a:p>
      </dgm:t>
    </dgm:pt>
    <dgm:pt modelId="{D5B9F99F-BDB9-42D8-8B23-EC988D1B6B44}" type="sibTrans" cxnId="{E992DEF8-986F-472F-8C2D-8D5EA34B2271}">
      <dgm:prSet/>
      <dgm:spPr/>
      <dgm:t>
        <a:bodyPr/>
        <a:lstStyle/>
        <a:p>
          <a:endParaRPr lang="fr-FR"/>
        </a:p>
      </dgm:t>
    </dgm:pt>
    <dgm:pt modelId="{0B3B69C0-EEA9-4B28-8A49-6E7D99B1F4E0}">
      <dgm:prSet/>
      <dgm:spPr/>
      <dgm:t>
        <a:bodyPr/>
        <a:lstStyle/>
        <a:p>
          <a:pPr rtl="0"/>
          <a:r>
            <a:rPr lang="fr-FR" b="1" dirty="0" err="1" smtClean="0"/>
            <a:t>Employers</a:t>
          </a:r>
          <a:endParaRPr lang="fr-FR" b="1" dirty="0"/>
        </a:p>
      </dgm:t>
    </dgm:pt>
    <dgm:pt modelId="{5A4D4342-3BCB-4939-9E40-5F89FB68C003}" type="parTrans" cxnId="{CC6AD155-5947-4F27-9285-D2C946F30F90}">
      <dgm:prSet/>
      <dgm:spPr/>
      <dgm:t>
        <a:bodyPr/>
        <a:lstStyle/>
        <a:p>
          <a:endParaRPr lang="fr-FR"/>
        </a:p>
      </dgm:t>
    </dgm:pt>
    <dgm:pt modelId="{43D9EAF0-49DC-4735-94AC-4AF7390FA581}" type="sibTrans" cxnId="{CC6AD155-5947-4F27-9285-D2C946F30F90}">
      <dgm:prSet/>
      <dgm:spPr/>
      <dgm:t>
        <a:bodyPr/>
        <a:lstStyle/>
        <a:p>
          <a:endParaRPr lang="fr-FR"/>
        </a:p>
      </dgm:t>
    </dgm:pt>
    <dgm:pt modelId="{8A4EB397-90A8-4279-89F0-264924F22E89}">
      <dgm:prSet/>
      <dgm:spPr/>
      <dgm:t>
        <a:bodyPr/>
        <a:lstStyle/>
        <a:p>
          <a:pPr rtl="0"/>
          <a:r>
            <a:rPr lang="fr-FR" b="1" dirty="0" err="1" smtClean="0"/>
            <a:t>Regional</a:t>
          </a:r>
          <a:r>
            <a:rPr lang="fr-FR" b="1" dirty="0" smtClean="0"/>
            <a:t> </a:t>
          </a:r>
          <a:r>
            <a:rPr lang="fr-FR" b="1" dirty="0" err="1" smtClean="0"/>
            <a:t>authorities</a:t>
          </a:r>
          <a:r>
            <a:rPr lang="fr-FR" b="1" dirty="0" smtClean="0"/>
            <a:t> and </a:t>
          </a:r>
          <a:r>
            <a:rPr lang="fr-FR" b="1" dirty="0" err="1" smtClean="0"/>
            <a:t>municipalities</a:t>
          </a:r>
          <a:endParaRPr lang="fr-FR" b="1" dirty="0"/>
        </a:p>
      </dgm:t>
    </dgm:pt>
    <dgm:pt modelId="{29F69926-0AC0-4330-8E67-315F1C9B8F2F}" type="parTrans" cxnId="{78A4706F-0D73-4231-81B1-31B026011BD6}">
      <dgm:prSet/>
      <dgm:spPr/>
      <dgm:t>
        <a:bodyPr/>
        <a:lstStyle/>
        <a:p>
          <a:endParaRPr lang="fr-FR"/>
        </a:p>
      </dgm:t>
    </dgm:pt>
    <dgm:pt modelId="{EAE7F049-D79C-4431-9269-6EE61C7CC2AB}" type="sibTrans" cxnId="{78A4706F-0D73-4231-81B1-31B026011BD6}">
      <dgm:prSet/>
      <dgm:spPr/>
      <dgm:t>
        <a:bodyPr/>
        <a:lstStyle/>
        <a:p>
          <a:endParaRPr lang="fr-FR"/>
        </a:p>
      </dgm:t>
    </dgm:pt>
    <dgm:pt modelId="{A5B7682F-AFC9-403D-BCBB-9AD403C669FD}">
      <dgm:prSet/>
      <dgm:spPr/>
      <dgm:t>
        <a:bodyPr/>
        <a:lstStyle/>
        <a:p>
          <a:pPr rtl="0"/>
          <a:r>
            <a:rPr lang="fr-FR" b="1" dirty="0" smtClean="0"/>
            <a:t>Ministry of </a:t>
          </a:r>
          <a:r>
            <a:rPr lang="fr-FR" b="1" dirty="0" err="1" smtClean="0"/>
            <a:t>Defence</a:t>
          </a:r>
          <a:endParaRPr lang="fr-FR" b="1" dirty="0"/>
        </a:p>
      </dgm:t>
    </dgm:pt>
    <dgm:pt modelId="{39192901-0DD4-4768-95E9-7F4B58B796CF}" type="parTrans" cxnId="{EC9565A9-1E3B-4EFF-9E6F-6FF251EC7615}">
      <dgm:prSet/>
      <dgm:spPr/>
      <dgm:t>
        <a:bodyPr/>
        <a:lstStyle/>
        <a:p>
          <a:endParaRPr lang="fr-FR"/>
        </a:p>
      </dgm:t>
    </dgm:pt>
    <dgm:pt modelId="{0B81B388-1B13-4EF4-92F1-0AD6A51DDE6C}" type="sibTrans" cxnId="{EC9565A9-1E3B-4EFF-9E6F-6FF251EC7615}">
      <dgm:prSet/>
      <dgm:spPr/>
      <dgm:t>
        <a:bodyPr/>
        <a:lstStyle/>
        <a:p>
          <a:endParaRPr lang="fr-FR"/>
        </a:p>
      </dgm:t>
    </dgm:pt>
    <dgm:pt modelId="{400AB741-ECAE-4880-B1DC-79534D2C2979}" type="pres">
      <dgm:prSet presAssocID="{1D8BA9FC-B71A-4A06-BE1A-43B19453EFC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39AF309D-2342-43E6-AB49-1F1CD018B646}" type="pres">
      <dgm:prSet presAssocID="{1D8BA9FC-B71A-4A06-BE1A-43B19453EFC1}" presName="cycle" presStyleCnt="0"/>
      <dgm:spPr/>
    </dgm:pt>
    <dgm:pt modelId="{C29A29CF-9A55-460B-89AC-E15734F00A68}" type="pres">
      <dgm:prSet presAssocID="{B5E9E99C-287D-47AA-B2FA-24F80A57EFC9}" presName="nodeFirst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107D360-3821-44AE-99B4-31DE987C38D9}" type="pres">
      <dgm:prSet presAssocID="{A9DF28A0-5AFF-4858-A1E5-2485C7600AAC}" presName="sibTransFirstNode" presStyleLbl="bgShp" presStyleIdx="0" presStyleCnt="1"/>
      <dgm:spPr/>
      <dgm:t>
        <a:bodyPr/>
        <a:lstStyle/>
        <a:p>
          <a:endParaRPr lang="fr-FR"/>
        </a:p>
      </dgm:t>
    </dgm:pt>
    <dgm:pt modelId="{50691070-211C-4FC7-857C-B90E95260A5A}" type="pres">
      <dgm:prSet presAssocID="{FCE2DDB7-D2E7-4F4F-90CD-534A978F21B8}" presName="nodeFollowingNodes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02A94EC-226D-45B8-BC00-ABD65E9F1455}" type="pres">
      <dgm:prSet presAssocID="{664174DB-7705-41BE-892B-F087B5917BBB}" presName="nodeFollowingNodes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2A80DEC-D718-4073-A932-58B540BFAC24}" type="pres">
      <dgm:prSet presAssocID="{0B3B69C0-EEA9-4B28-8A49-6E7D99B1F4E0}" presName="nodeFollowingNodes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96BDA9E-B895-4DA6-B49C-715B7F0E2CE8}" type="pres">
      <dgm:prSet presAssocID="{8A4EB397-90A8-4279-89F0-264924F22E89}" presName="nodeFollowingNodes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8425BF1-572C-47CC-9366-51CE973FA7B2}" type="pres">
      <dgm:prSet presAssocID="{A5B7682F-AFC9-403D-BCBB-9AD403C669FD}" presName="nodeFollowingNodes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CC6AD155-5947-4F27-9285-D2C946F30F90}" srcId="{1D8BA9FC-B71A-4A06-BE1A-43B19453EFC1}" destId="{0B3B69C0-EEA9-4B28-8A49-6E7D99B1F4E0}" srcOrd="3" destOrd="0" parTransId="{5A4D4342-3BCB-4939-9E40-5F89FB68C003}" sibTransId="{43D9EAF0-49DC-4735-94AC-4AF7390FA581}"/>
    <dgm:cxn modelId="{EC9565A9-1E3B-4EFF-9E6F-6FF251EC7615}" srcId="{1D8BA9FC-B71A-4A06-BE1A-43B19453EFC1}" destId="{A5B7682F-AFC9-403D-BCBB-9AD403C669FD}" srcOrd="5" destOrd="0" parTransId="{39192901-0DD4-4768-95E9-7F4B58B796CF}" sibTransId="{0B81B388-1B13-4EF4-92F1-0AD6A51DDE6C}"/>
    <dgm:cxn modelId="{9D7C9E0A-0CFF-47F9-A008-6E9C31EE869A}" type="presOf" srcId="{FCE2DDB7-D2E7-4F4F-90CD-534A978F21B8}" destId="{50691070-211C-4FC7-857C-B90E95260A5A}" srcOrd="0" destOrd="0" presId="urn:microsoft.com/office/officeart/2005/8/layout/cycle3"/>
    <dgm:cxn modelId="{46B988E8-795F-4FBB-A81C-9239E5EEA539}" type="presOf" srcId="{8A4EB397-90A8-4279-89F0-264924F22E89}" destId="{896BDA9E-B895-4DA6-B49C-715B7F0E2CE8}" srcOrd="0" destOrd="0" presId="urn:microsoft.com/office/officeart/2005/8/layout/cycle3"/>
    <dgm:cxn modelId="{78A4706F-0D73-4231-81B1-31B026011BD6}" srcId="{1D8BA9FC-B71A-4A06-BE1A-43B19453EFC1}" destId="{8A4EB397-90A8-4279-89F0-264924F22E89}" srcOrd="4" destOrd="0" parTransId="{29F69926-0AC0-4330-8E67-315F1C9B8F2F}" sibTransId="{EAE7F049-D79C-4431-9269-6EE61C7CC2AB}"/>
    <dgm:cxn modelId="{7AED9E96-4997-4CEE-A45C-33C5027271F6}" type="presOf" srcId="{A5B7682F-AFC9-403D-BCBB-9AD403C669FD}" destId="{D8425BF1-572C-47CC-9366-51CE973FA7B2}" srcOrd="0" destOrd="0" presId="urn:microsoft.com/office/officeart/2005/8/layout/cycle3"/>
    <dgm:cxn modelId="{C3B1344B-D967-4CB5-ABE0-2678FF4C2FA9}" type="presOf" srcId="{1D8BA9FC-B71A-4A06-BE1A-43B19453EFC1}" destId="{400AB741-ECAE-4880-B1DC-79534D2C2979}" srcOrd="0" destOrd="0" presId="urn:microsoft.com/office/officeart/2005/8/layout/cycle3"/>
    <dgm:cxn modelId="{56ED2B41-9A57-4A03-94A1-0F6108BF0A20}" srcId="{1D8BA9FC-B71A-4A06-BE1A-43B19453EFC1}" destId="{B5E9E99C-287D-47AA-B2FA-24F80A57EFC9}" srcOrd="0" destOrd="0" parTransId="{B3E90484-B720-41F9-BAB9-69E3A1E61570}" sibTransId="{A9DF28A0-5AFF-4858-A1E5-2485C7600AAC}"/>
    <dgm:cxn modelId="{3C82A48D-ACDD-4321-8AB8-B4457FE85EA7}" type="presOf" srcId="{A9DF28A0-5AFF-4858-A1E5-2485C7600AAC}" destId="{B107D360-3821-44AE-99B4-31DE987C38D9}" srcOrd="0" destOrd="0" presId="urn:microsoft.com/office/officeart/2005/8/layout/cycle3"/>
    <dgm:cxn modelId="{961850D9-9FF9-4FBE-A262-D2978924157C}" type="presOf" srcId="{0B3B69C0-EEA9-4B28-8A49-6E7D99B1F4E0}" destId="{12A80DEC-D718-4073-A932-58B540BFAC24}" srcOrd="0" destOrd="0" presId="urn:microsoft.com/office/officeart/2005/8/layout/cycle3"/>
    <dgm:cxn modelId="{E992DEF8-986F-472F-8C2D-8D5EA34B2271}" srcId="{1D8BA9FC-B71A-4A06-BE1A-43B19453EFC1}" destId="{664174DB-7705-41BE-892B-F087B5917BBB}" srcOrd="2" destOrd="0" parTransId="{15399313-C217-4941-8807-B2699388A3B5}" sibTransId="{D5B9F99F-BDB9-42D8-8B23-EC988D1B6B44}"/>
    <dgm:cxn modelId="{977AD0B6-A2C5-4838-9081-FB845C9E9763}" srcId="{1D8BA9FC-B71A-4A06-BE1A-43B19453EFC1}" destId="{FCE2DDB7-D2E7-4F4F-90CD-534A978F21B8}" srcOrd="1" destOrd="0" parTransId="{1B951911-B68C-4143-9425-FE205489B177}" sibTransId="{4430162B-903E-4BFA-8749-152D4FA8B9A2}"/>
    <dgm:cxn modelId="{4C0CEDFE-27AC-42A5-96E7-FF371E5500FD}" type="presOf" srcId="{664174DB-7705-41BE-892B-F087B5917BBB}" destId="{302A94EC-226D-45B8-BC00-ABD65E9F1455}" srcOrd="0" destOrd="0" presId="urn:microsoft.com/office/officeart/2005/8/layout/cycle3"/>
    <dgm:cxn modelId="{67826445-A8C0-45BD-80A9-D557AFB5DFC1}" type="presOf" srcId="{B5E9E99C-287D-47AA-B2FA-24F80A57EFC9}" destId="{C29A29CF-9A55-460B-89AC-E15734F00A68}" srcOrd="0" destOrd="0" presId="urn:microsoft.com/office/officeart/2005/8/layout/cycle3"/>
    <dgm:cxn modelId="{951A093E-AE22-445D-816C-3A00C2D5B643}" type="presParOf" srcId="{400AB741-ECAE-4880-B1DC-79534D2C2979}" destId="{39AF309D-2342-43E6-AB49-1F1CD018B646}" srcOrd="0" destOrd="0" presId="urn:microsoft.com/office/officeart/2005/8/layout/cycle3"/>
    <dgm:cxn modelId="{AD2F8728-AE99-46C7-ABB8-797DCEE541C9}" type="presParOf" srcId="{39AF309D-2342-43E6-AB49-1F1CD018B646}" destId="{C29A29CF-9A55-460B-89AC-E15734F00A68}" srcOrd="0" destOrd="0" presId="urn:microsoft.com/office/officeart/2005/8/layout/cycle3"/>
    <dgm:cxn modelId="{41D73425-0A93-473E-B9A2-AE9F48649155}" type="presParOf" srcId="{39AF309D-2342-43E6-AB49-1F1CD018B646}" destId="{B107D360-3821-44AE-99B4-31DE987C38D9}" srcOrd="1" destOrd="0" presId="urn:microsoft.com/office/officeart/2005/8/layout/cycle3"/>
    <dgm:cxn modelId="{5A79056E-D95B-41D1-A4C0-A111904E9B97}" type="presParOf" srcId="{39AF309D-2342-43E6-AB49-1F1CD018B646}" destId="{50691070-211C-4FC7-857C-B90E95260A5A}" srcOrd="2" destOrd="0" presId="urn:microsoft.com/office/officeart/2005/8/layout/cycle3"/>
    <dgm:cxn modelId="{AE19E81B-CF07-489D-A7DB-2DFD9F07A7C1}" type="presParOf" srcId="{39AF309D-2342-43E6-AB49-1F1CD018B646}" destId="{302A94EC-226D-45B8-BC00-ABD65E9F1455}" srcOrd="3" destOrd="0" presId="urn:microsoft.com/office/officeart/2005/8/layout/cycle3"/>
    <dgm:cxn modelId="{96725216-FC8B-46BC-91A3-A1F69B16F93F}" type="presParOf" srcId="{39AF309D-2342-43E6-AB49-1F1CD018B646}" destId="{12A80DEC-D718-4073-A932-58B540BFAC24}" srcOrd="4" destOrd="0" presId="urn:microsoft.com/office/officeart/2005/8/layout/cycle3"/>
    <dgm:cxn modelId="{D5E1A104-3E60-4E39-94AE-7D9B0C4D921E}" type="presParOf" srcId="{39AF309D-2342-43E6-AB49-1F1CD018B646}" destId="{896BDA9E-B895-4DA6-B49C-715B7F0E2CE8}" srcOrd="5" destOrd="0" presId="urn:microsoft.com/office/officeart/2005/8/layout/cycle3"/>
    <dgm:cxn modelId="{8897FC4F-9D13-4609-8AED-F1CE1FCC76DD}" type="presParOf" srcId="{39AF309D-2342-43E6-AB49-1F1CD018B646}" destId="{D8425BF1-572C-47CC-9366-51CE973FA7B2}" srcOrd="6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07D360-3821-44AE-99B4-31DE987C38D9}">
      <dsp:nvSpPr>
        <dsp:cNvPr id="0" name=""/>
        <dsp:cNvSpPr/>
      </dsp:nvSpPr>
      <dsp:spPr>
        <a:xfrm>
          <a:off x="369564" y="-4879"/>
          <a:ext cx="4360717" cy="4360717"/>
        </a:xfrm>
        <a:prstGeom prst="circularArrow">
          <a:avLst>
            <a:gd name="adj1" fmla="val 5274"/>
            <a:gd name="adj2" fmla="val 312630"/>
            <a:gd name="adj3" fmla="val 14290966"/>
            <a:gd name="adj4" fmla="val 17090343"/>
            <a:gd name="adj5" fmla="val 5477"/>
          </a:avLst>
        </a:prstGeom>
        <a:gradFill rotWithShape="0">
          <a:gsLst>
            <a:gs pos="0">
              <a:schemeClr val="accent1">
                <a:tint val="4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4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C29A29CF-9A55-460B-89AC-E15734F00A68}">
      <dsp:nvSpPr>
        <dsp:cNvPr id="0" name=""/>
        <dsp:cNvSpPr/>
      </dsp:nvSpPr>
      <dsp:spPr>
        <a:xfrm>
          <a:off x="1750581" y="1601"/>
          <a:ext cx="1598682" cy="79934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smtClean="0"/>
            <a:t>Ministry of Labour</a:t>
          </a:r>
        </a:p>
      </dsp:txBody>
      <dsp:txXfrm>
        <a:off x="1789602" y="40622"/>
        <a:ext cx="1520640" cy="721299"/>
      </dsp:txXfrm>
    </dsp:sp>
    <dsp:sp modelId="{50691070-211C-4FC7-857C-B90E95260A5A}">
      <dsp:nvSpPr>
        <dsp:cNvPr id="0" name=""/>
        <dsp:cNvSpPr/>
      </dsp:nvSpPr>
      <dsp:spPr>
        <a:xfrm>
          <a:off x="3282627" y="886128"/>
          <a:ext cx="1598682" cy="79934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smtClean="0"/>
            <a:t>Ministry of Education</a:t>
          </a:r>
          <a:endParaRPr lang="fr-FR" sz="1400" b="1" kern="1200" dirty="0"/>
        </a:p>
      </dsp:txBody>
      <dsp:txXfrm>
        <a:off x="3321648" y="925149"/>
        <a:ext cx="1520640" cy="721299"/>
      </dsp:txXfrm>
    </dsp:sp>
    <dsp:sp modelId="{302A94EC-226D-45B8-BC00-ABD65E9F1455}">
      <dsp:nvSpPr>
        <dsp:cNvPr id="0" name=""/>
        <dsp:cNvSpPr/>
      </dsp:nvSpPr>
      <dsp:spPr>
        <a:xfrm>
          <a:off x="3282627" y="2655182"/>
          <a:ext cx="1598682" cy="79934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err="1" smtClean="0"/>
            <a:t>NGOs</a:t>
          </a:r>
          <a:endParaRPr lang="fr-FR" sz="1400" b="1" kern="1200" dirty="0"/>
        </a:p>
      </dsp:txBody>
      <dsp:txXfrm>
        <a:off x="3321648" y="2694203"/>
        <a:ext cx="1520640" cy="721299"/>
      </dsp:txXfrm>
    </dsp:sp>
    <dsp:sp modelId="{12A80DEC-D718-4073-A932-58B540BFAC24}">
      <dsp:nvSpPr>
        <dsp:cNvPr id="0" name=""/>
        <dsp:cNvSpPr/>
      </dsp:nvSpPr>
      <dsp:spPr>
        <a:xfrm>
          <a:off x="1750581" y="3539709"/>
          <a:ext cx="1598682" cy="79934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err="1" smtClean="0"/>
            <a:t>Employers</a:t>
          </a:r>
          <a:endParaRPr lang="fr-FR" sz="1400" b="1" kern="1200" dirty="0"/>
        </a:p>
      </dsp:txBody>
      <dsp:txXfrm>
        <a:off x="1789602" y="3578730"/>
        <a:ext cx="1520640" cy="721299"/>
      </dsp:txXfrm>
    </dsp:sp>
    <dsp:sp modelId="{896BDA9E-B895-4DA6-B49C-715B7F0E2CE8}">
      <dsp:nvSpPr>
        <dsp:cNvPr id="0" name=""/>
        <dsp:cNvSpPr/>
      </dsp:nvSpPr>
      <dsp:spPr>
        <a:xfrm>
          <a:off x="218536" y="2655182"/>
          <a:ext cx="1598682" cy="79934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err="1" smtClean="0"/>
            <a:t>Regional</a:t>
          </a:r>
          <a:r>
            <a:rPr lang="fr-FR" sz="1400" b="1" kern="1200" dirty="0" smtClean="0"/>
            <a:t> </a:t>
          </a:r>
          <a:r>
            <a:rPr lang="fr-FR" sz="1400" b="1" kern="1200" dirty="0" err="1" smtClean="0"/>
            <a:t>authorities</a:t>
          </a:r>
          <a:r>
            <a:rPr lang="fr-FR" sz="1400" b="1" kern="1200" dirty="0" smtClean="0"/>
            <a:t> and </a:t>
          </a:r>
          <a:r>
            <a:rPr lang="fr-FR" sz="1400" b="1" kern="1200" dirty="0" err="1" smtClean="0"/>
            <a:t>municipalities</a:t>
          </a:r>
          <a:endParaRPr lang="fr-FR" sz="1400" b="1" kern="1200" dirty="0"/>
        </a:p>
      </dsp:txBody>
      <dsp:txXfrm>
        <a:off x="257557" y="2694203"/>
        <a:ext cx="1520640" cy="721299"/>
      </dsp:txXfrm>
    </dsp:sp>
    <dsp:sp modelId="{D8425BF1-572C-47CC-9366-51CE973FA7B2}">
      <dsp:nvSpPr>
        <dsp:cNvPr id="0" name=""/>
        <dsp:cNvSpPr/>
      </dsp:nvSpPr>
      <dsp:spPr>
        <a:xfrm>
          <a:off x="218536" y="886128"/>
          <a:ext cx="1598682" cy="79934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smtClean="0"/>
            <a:t>Ministry of </a:t>
          </a:r>
          <a:r>
            <a:rPr lang="fr-FR" sz="1400" b="1" kern="1200" dirty="0" err="1" smtClean="0"/>
            <a:t>Defence</a:t>
          </a:r>
          <a:endParaRPr lang="fr-FR" sz="1400" b="1" kern="1200" dirty="0"/>
        </a:p>
      </dsp:txBody>
      <dsp:txXfrm>
        <a:off x="257557" y="925149"/>
        <a:ext cx="1520640" cy="7212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651"/>
          </a:xfrm>
          <a:prstGeom prst="rect">
            <a:avLst/>
          </a:prstGeom>
        </p:spPr>
        <p:txBody>
          <a:bodyPr vert="horz" lIns="99057" tIns="49528" rIns="99057" bIns="49528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1651"/>
          </a:xfrm>
          <a:prstGeom prst="rect">
            <a:avLst/>
          </a:prstGeom>
        </p:spPr>
        <p:txBody>
          <a:bodyPr vert="horz" lIns="99057" tIns="49528" rIns="99057" bIns="49528" rtlCol="0"/>
          <a:lstStyle>
            <a:lvl1pPr algn="r">
              <a:defRPr sz="1300"/>
            </a:lvl1pPr>
          </a:lstStyle>
          <a:p>
            <a:fld id="{AC440039-C4A0-4E8F-86F9-DFB82F5995CA}" type="datetimeFigureOut">
              <a:rPr lang="fr-FR" smtClean="0"/>
              <a:t>12/05/2016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57" tIns="49528" rIns="99057" bIns="49528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10248" y="4860687"/>
            <a:ext cx="5681980" cy="4604861"/>
          </a:xfrm>
          <a:prstGeom prst="rect">
            <a:avLst/>
          </a:prstGeom>
        </p:spPr>
        <p:txBody>
          <a:bodyPr vert="horz" lIns="99057" tIns="49528" rIns="99057" bIns="49528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19598"/>
            <a:ext cx="3077739" cy="511651"/>
          </a:xfrm>
          <a:prstGeom prst="rect">
            <a:avLst/>
          </a:prstGeom>
        </p:spPr>
        <p:txBody>
          <a:bodyPr vert="horz" lIns="99057" tIns="49528" rIns="99057" bIns="49528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3092" y="9719598"/>
            <a:ext cx="3077739" cy="511651"/>
          </a:xfrm>
          <a:prstGeom prst="rect">
            <a:avLst/>
          </a:prstGeom>
        </p:spPr>
        <p:txBody>
          <a:bodyPr vert="horz" lIns="99057" tIns="49528" rIns="99057" bIns="49528" rtlCol="0" anchor="b"/>
          <a:lstStyle>
            <a:lvl1pPr algn="r">
              <a:defRPr sz="1300"/>
            </a:lvl1pPr>
          </a:lstStyle>
          <a:p>
            <a:fld id="{2D0D0FF6-42D7-4CDF-96D3-80C7A5B762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7771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FE95-1BF6-6647-A336-3963F2304CA8}" type="datetimeFigureOut">
              <a:rPr lang="it-IT" smtClean="0"/>
              <a:t>12/05/2016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5D0D-815C-B442-9291-BD380E272869}" type="slidenum">
              <a:rPr lang="it-IT" smtClean="0"/>
              <a:t>‹N°›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9522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FE95-1BF6-6647-A336-3963F2304CA8}" type="datetimeFigureOut">
              <a:rPr lang="it-IT" smtClean="0"/>
              <a:t>12/05/2016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5D0D-815C-B442-9291-BD380E272869}" type="slidenum">
              <a:rPr lang="it-IT" smtClean="0"/>
              <a:t>‹N°›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5567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FE95-1BF6-6647-A336-3963F2304CA8}" type="datetimeFigureOut">
              <a:rPr lang="it-IT" smtClean="0"/>
              <a:t>12/05/2016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5D0D-815C-B442-9291-BD380E272869}" type="slidenum">
              <a:rPr lang="it-IT" smtClean="0"/>
              <a:t>‹N°›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6314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FE95-1BF6-6647-A336-3963F2304CA8}" type="datetimeFigureOut">
              <a:rPr lang="it-IT" smtClean="0"/>
              <a:t>12/05/2016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5D0D-815C-B442-9291-BD380E272869}" type="slidenum">
              <a:rPr lang="it-IT" smtClean="0"/>
              <a:t>‹N°›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4112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FE95-1BF6-6647-A336-3963F2304CA8}" type="datetimeFigureOut">
              <a:rPr lang="it-IT" smtClean="0"/>
              <a:t>12/05/2016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5D0D-815C-B442-9291-BD380E272869}" type="slidenum">
              <a:rPr lang="it-IT" smtClean="0"/>
              <a:t>‹N°›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5689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FE95-1BF6-6647-A336-3963F2304CA8}" type="datetimeFigureOut">
              <a:rPr lang="it-IT" smtClean="0"/>
              <a:t>12/05/2016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5D0D-815C-B442-9291-BD380E272869}" type="slidenum">
              <a:rPr lang="it-IT" smtClean="0"/>
              <a:t>‹N°›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7963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FE95-1BF6-6647-A336-3963F2304CA8}" type="datetimeFigureOut">
              <a:rPr lang="it-IT" smtClean="0"/>
              <a:t>12/05/2016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5D0D-815C-B442-9291-BD380E272869}" type="slidenum">
              <a:rPr lang="it-IT" smtClean="0"/>
              <a:t>‹N°›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879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FE95-1BF6-6647-A336-3963F2304CA8}" type="datetimeFigureOut">
              <a:rPr lang="it-IT" smtClean="0"/>
              <a:t>12/05/2016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5D0D-815C-B442-9291-BD380E272869}" type="slidenum">
              <a:rPr lang="it-IT" smtClean="0"/>
              <a:t>‹N°›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2668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FE95-1BF6-6647-A336-3963F2304CA8}" type="datetimeFigureOut">
              <a:rPr lang="it-IT" smtClean="0"/>
              <a:t>12/05/2016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5D0D-815C-B442-9291-BD380E272869}" type="slidenum">
              <a:rPr lang="it-IT" smtClean="0"/>
              <a:t>‹N°›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8140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FE95-1BF6-6647-A336-3963F2304CA8}" type="datetimeFigureOut">
              <a:rPr lang="it-IT" smtClean="0"/>
              <a:t>12/05/2016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5D0D-815C-B442-9291-BD380E272869}" type="slidenum">
              <a:rPr lang="it-IT" smtClean="0"/>
              <a:t>‹N°›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3336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FE95-1BF6-6647-A336-3963F2304CA8}" type="datetimeFigureOut">
              <a:rPr lang="it-IT" smtClean="0"/>
              <a:t>12/05/2016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5D0D-815C-B442-9291-BD380E272869}" type="slidenum">
              <a:rPr lang="it-IT" smtClean="0"/>
              <a:t>‹N°›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319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dirty="0" smtClean="0"/>
              <a:t>Rome Friday 13 May 2016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55D0D-815C-B442-9291-BD380E272869}" type="slidenum">
              <a:rPr lang="it-IT" smtClean="0"/>
              <a:t>‹N°›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223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jpg"/><Relationship Id="rId7" Type="http://schemas.openxmlformats.org/officeDocument/2006/relationships/diagramColors" Target="../diagrams/colors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ttore 1 5"/>
          <p:cNvCxnSpPr/>
          <p:nvPr/>
        </p:nvCxnSpPr>
        <p:spPr>
          <a:xfrm>
            <a:off x="532780" y="2056780"/>
            <a:ext cx="8090830" cy="0"/>
          </a:xfrm>
          <a:prstGeom prst="line">
            <a:avLst/>
          </a:prstGeom>
          <a:ln w="9525" cmpd="sng">
            <a:solidFill>
              <a:srgbClr val="FFFFFF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1 6"/>
          <p:cNvCxnSpPr/>
          <p:nvPr/>
        </p:nvCxnSpPr>
        <p:spPr>
          <a:xfrm>
            <a:off x="532780" y="3676278"/>
            <a:ext cx="8090830" cy="0"/>
          </a:xfrm>
          <a:prstGeom prst="line">
            <a:avLst/>
          </a:prstGeom>
          <a:ln w="9525" cmpd="sng">
            <a:solidFill>
              <a:srgbClr val="FFFFFF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CasellaDiTesto 7"/>
          <p:cNvSpPr txBox="1"/>
          <p:nvPr/>
        </p:nvSpPr>
        <p:spPr>
          <a:xfrm>
            <a:off x="-491715" y="1972522"/>
            <a:ext cx="9115325" cy="3406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95528" marR="818832">
              <a:spcBef>
                <a:spcPts val="127"/>
              </a:spcBef>
            </a:pPr>
            <a:r>
              <a:rPr lang="fr-FR" altLang="fr-FR" sz="3200" dirty="0" err="1">
                <a:solidFill>
                  <a:schemeClr val="bg1"/>
                </a:solidFill>
                <a:latin typeface="Titillium semibold"/>
              </a:rPr>
              <a:t>Benchmarking</a:t>
            </a:r>
            <a:r>
              <a:rPr lang="fr-FR" altLang="fr-FR" sz="3200" dirty="0">
                <a:solidFill>
                  <a:schemeClr val="bg1"/>
                </a:solidFill>
                <a:latin typeface="Titillium semibold"/>
              </a:rPr>
              <a:t> </a:t>
            </a:r>
            <a:r>
              <a:rPr lang="fr-FR" altLang="fr-FR" sz="3200" dirty="0" err="1">
                <a:solidFill>
                  <a:schemeClr val="bg1"/>
                </a:solidFill>
                <a:latin typeface="Titillium semibold"/>
              </a:rPr>
              <a:t>Employment</a:t>
            </a:r>
            <a:r>
              <a:rPr lang="fr-FR" altLang="fr-FR" sz="3200" dirty="0">
                <a:solidFill>
                  <a:schemeClr val="bg1"/>
                </a:solidFill>
                <a:latin typeface="Titillium semibold"/>
              </a:rPr>
              <a:t> Services’ Contribution to the </a:t>
            </a:r>
            <a:r>
              <a:rPr lang="fr-FR" altLang="fr-FR" sz="3200" dirty="0" err="1">
                <a:solidFill>
                  <a:schemeClr val="bg1"/>
                </a:solidFill>
                <a:latin typeface="Titillium semibold"/>
              </a:rPr>
              <a:t>Implementation</a:t>
            </a:r>
            <a:r>
              <a:rPr lang="fr-FR" altLang="fr-FR" sz="3200" dirty="0">
                <a:solidFill>
                  <a:schemeClr val="bg1"/>
                </a:solidFill>
                <a:latin typeface="Titillium semibold"/>
              </a:rPr>
              <a:t> of the </a:t>
            </a:r>
            <a:r>
              <a:rPr lang="fr-FR" altLang="fr-FR" sz="3200" dirty="0" err="1">
                <a:solidFill>
                  <a:schemeClr val="bg1"/>
                </a:solidFill>
                <a:latin typeface="Titillium semibold"/>
              </a:rPr>
              <a:t>Youth</a:t>
            </a:r>
            <a:r>
              <a:rPr lang="fr-FR" altLang="fr-FR" sz="3200" dirty="0">
                <a:solidFill>
                  <a:schemeClr val="bg1"/>
                </a:solidFill>
                <a:latin typeface="Titillium semibold"/>
              </a:rPr>
              <a:t> </a:t>
            </a:r>
            <a:r>
              <a:rPr lang="fr-FR" altLang="fr-FR" sz="3200" dirty="0" err="1" smtClean="0">
                <a:solidFill>
                  <a:schemeClr val="bg1"/>
                </a:solidFill>
                <a:latin typeface="Titillium semibold"/>
              </a:rPr>
              <a:t>Guarantee</a:t>
            </a:r>
            <a:endParaRPr lang="fr-FR" altLang="fr-FR" sz="3200" dirty="0" smtClean="0">
              <a:solidFill>
                <a:schemeClr val="bg1"/>
              </a:solidFill>
              <a:latin typeface="Titillium semibold"/>
            </a:endParaRPr>
          </a:p>
          <a:p>
            <a:pPr marL="795528" marR="818832">
              <a:spcBef>
                <a:spcPts val="127"/>
              </a:spcBef>
            </a:pPr>
            <a:endParaRPr lang="fr-FR" sz="3200" b="1" dirty="0">
              <a:solidFill>
                <a:schemeClr val="bg1"/>
              </a:solidFill>
              <a:latin typeface="Titillium semibold"/>
              <a:cs typeface="Titillium semibold"/>
            </a:endParaRPr>
          </a:p>
          <a:p>
            <a:pPr marL="795528" marR="818832">
              <a:spcBef>
                <a:spcPts val="127"/>
              </a:spcBef>
            </a:pPr>
            <a:r>
              <a:rPr lang="fr-FR" altLang="fr-FR" sz="3200" dirty="0">
                <a:solidFill>
                  <a:schemeClr val="bg1"/>
                </a:solidFill>
                <a:latin typeface="Titillium semibold"/>
              </a:rPr>
              <a:t>PARES Project Final </a:t>
            </a:r>
            <a:r>
              <a:rPr lang="fr-FR" altLang="fr-FR" sz="3200" dirty="0" err="1">
                <a:solidFill>
                  <a:schemeClr val="bg1"/>
                </a:solidFill>
                <a:latin typeface="Titillium semibold"/>
              </a:rPr>
              <a:t>Conference</a:t>
            </a:r>
            <a:r>
              <a:rPr lang="fr-FR" altLang="fr-FR" sz="3200" dirty="0"/>
              <a:t/>
            </a:r>
            <a:br>
              <a:rPr lang="fr-FR" altLang="fr-FR" sz="3200" dirty="0"/>
            </a:br>
            <a:endParaRPr lang="fr-FR" altLang="fr-FR" sz="3200" dirty="0" smtClean="0"/>
          </a:p>
          <a:p>
            <a:pPr marL="795528" marR="818832">
              <a:lnSpc>
                <a:spcPts val="2545"/>
              </a:lnSpc>
              <a:spcBef>
                <a:spcPts val="127"/>
              </a:spcBef>
            </a:pPr>
            <a:r>
              <a:rPr lang="fr-FR" sz="2000" b="1" dirty="0" smtClean="0">
                <a:solidFill>
                  <a:schemeClr val="bg1"/>
                </a:solidFill>
                <a:latin typeface="Titillium semibold"/>
                <a:cs typeface="Titillium semibold"/>
              </a:rPr>
              <a:t>Pôle </a:t>
            </a:r>
            <a:r>
              <a:rPr lang="fr-FR" sz="2000" b="1" dirty="0" smtClean="0">
                <a:solidFill>
                  <a:schemeClr val="bg1"/>
                </a:solidFill>
                <a:latin typeface="Titillium semibold"/>
                <a:cs typeface="Titillium semibold"/>
              </a:rPr>
              <a:t>emploi </a:t>
            </a:r>
            <a:r>
              <a:rPr lang="fr-FR" sz="2000" b="1" dirty="0" smtClean="0">
                <a:solidFill>
                  <a:schemeClr val="bg1"/>
                </a:solidFill>
                <a:latin typeface="Titillium semibold"/>
                <a:cs typeface="Titillium semibold"/>
              </a:rPr>
              <a:t>International Affairs Division</a:t>
            </a:r>
            <a:endParaRPr lang="en-US" sz="2000" b="1" dirty="0">
              <a:solidFill>
                <a:schemeClr val="bg1"/>
              </a:solidFill>
              <a:latin typeface="Titillium semibold"/>
              <a:cs typeface="Titillium semibold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0" y="6733493"/>
            <a:ext cx="9143999" cy="12450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537553" y="5476425"/>
            <a:ext cx="5790082" cy="138591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asellaDiTesto 12"/>
          <p:cNvSpPr txBox="1"/>
          <p:nvPr/>
        </p:nvSpPr>
        <p:spPr>
          <a:xfrm>
            <a:off x="7043792" y="5378583"/>
            <a:ext cx="16741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>
                <a:solidFill>
                  <a:schemeClr val="bg1"/>
                </a:solidFill>
                <a:latin typeface="Titillium light"/>
                <a:cs typeface="Titillium light"/>
              </a:rPr>
              <a:t>Rome, 13/05/2016</a:t>
            </a:r>
          </a:p>
        </p:txBody>
      </p:sp>
      <p:pic>
        <p:nvPicPr>
          <p:cNvPr id="15" name="Immagine 14" descr="ppt_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7259" y="-113613"/>
            <a:ext cx="5876740" cy="6757641"/>
          </a:xfrm>
          <a:prstGeom prst="rect">
            <a:avLst/>
          </a:prstGeom>
        </p:spPr>
      </p:pic>
      <p:pic>
        <p:nvPicPr>
          <p:cNvPr id="2" name="Immagine 1" descr="logh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730" y="5658451"/>
            <a:ext cx="5443728" cy="896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6298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0" y="6733493"/>
            <a:ext cx="9143999" cy="124507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1" y="-1"/>
            <a:ext cx="9143999" cy="1313549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9" name="Immagine 8" descr="logo intern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2265" y="0"/>
            <a:ext cx="5881734" cy="1321167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248447" y="240787"/>
            <a:ext cx="7854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2400" b="1" dirty="0" err="1">
                <a:solidFill>
                  <a:schemeClr val="bg1"/>
                </a:solidFill>
                <a:latin typeface="Titillium semibold"/>
              </a:rPr>
              <a:t>Policies</a:t>
            </a:r>
            <a:r>
              <a:rPr lang="fr-FR" sz="2400" b="1" dirty="0">
                <a:solidFill>
                  <a:schemeClr val="bg1"/>
                </a:solidFill>
                <a:latin typeface="Titillium semibold"/>
              </a:rPr>
              <a:t> and </a:t>
            </a:r>
            <a:r>
              <a:rPr lang="fr-FR" sz="2400" b="1" dirty="0" err="1">
                <a:solidFill>
                  <a:schemeClr val="bg1"/>
                </a:solidFill>
                <a:latin typeface="Titillium semibold"/>
              </a:rPr>
              <a:t>Economic</a:t>
            </a:r>
            <a:r>
              <a:rPr lang="fr-FR" sz="2400" b="1" dirty="0">
                <a:solidFill>
                  <a:schemeClr val="bg1"/>
                </a:solidFill>
                <a:latin typeface="Titillium semibold"/>
              </a:rPr>
              <a:t> </a:t>
            </a:r>
            <a:r>
              <a:rPr lang="fr-FR" sz="2400" b="1" dirty="0" err="1">
                <a:solidFill>
                  <a:schemeClr val="bg1"/>
                </a:solidFill>
                <a:latin typeface="Titillium semibold"/>
              </a:rPr>
              <a:t>Context</a:t>
            </a:r>
            <a:r>
              <a:rPr lang="fr-FR" sz="2400" b="1" dirty="0">
                <a:solidFill>
                  <a:schemeClr val="bg1"/>
                </a:solidFill>
                <a:latin typeface="Titillium semibold"/>
              </a:rPr>
              <a:t> for </a:t>
            </a:r>
            <a:r>
              <a:rPr lang="fr-FR" sz="2400" b="1" dirty="0" err="1">
                <a:solidFill>
                  <a:schemeClr val="bg1"/>
                </a:solidFill>
                <a:latin typeface="Titillium semibold"/>
              </a:rPr>
              <a:t>Youth</a:t>
            </a:r>
            <a:endParaRPr lang="fr-FR" sz="2400" b="1" dirty="0">
              <a:solidFill>
                <a:schemeClr val="bg1"/>
              </a:solidFill>
              <a:latin typeface="Titillium semibold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445986" y="6442485"/>
            <a:ext cx="641753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900" dirty="0" smtClean="0">
              <a:solidFill>
                <a:srgbClr val="0066CC"/>
              </a:solidFill>
              <a:latin typeface="Titillium light"/>
              <a:cs typeface="Titillium light"/>
            </a:endParaRPr>
          </a:p>
        </p:txBody>
      </p:sp>
      <p:pic>
        <p:nvPicPr>
          <p:cNvPr id="11" name="Immagine 10" descr="logh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0000" y="6163965"/>
            <a:ext cx="2886638" cy="475180"/>
          </a:xfrm>
          <a:prstGeom prst="rect">
            <a:avLst/>
          </a:prstGeom>
        </p:spPr>
      </p:pic>
      <p:sp>
        <p:nvSpPr>
          <p:cNvPr id="12" name="ZoneTexte 22"/>
          <p:cNvSpPr txBox="1">
            <a:spLocks noChangeArrowheads="1"/>
          </p:cNvSpPr>
          <p:nvPr/>
        </p:nvSpPr>
        <p:spPr bwMode="auto">
          <a:xfrm>
            <a:off x="1897063" y="1409443"/>
            <a:ext cx="7246937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spcBef>
                <a:spcPct val="50000"/>
              </a:spcBef>
              <a:spcAft>
                <a:spcPct val="50000"/>
              </a:spcAft>
              <a:buSzPct val="120000"/>
              <a:buFont typeface="Arial" charset="0"/>
              <a:buChar char="→"/>
              <a:defRPr b="1">
                <a:solidFill>
                  <a:srgbClr val="007CBF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ct val="50000"/>
              </a:spcAft>
              <a:buClr>
                <a:schemeClr val="tx1"/>
              </a:buClr>
              <a:buFont typeface="Arial" charset="0"/>
              <a:buChar char="●"/>
              <a:defRPr sz="1300" b="1">
                <a:solidFill>
                  <a:srgbClr val="00597C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ct val="50000"/>
              </a:spcAft>
              <a:buClr>
                <a:srgbClr val="7EA2D1"/>
              </a:buClr>
              <a:buSzPct val="120000"/>
              <a:buFont typeface="Arial" charset="0"/>
              <a:buChar char="→"/>
              <a:defRPr sz="1100">
                <a:solidFill>
                  <a:srgbClr val="1A171B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SzTx/>
              <a:buFont typeface="Arial" panose="020B0604020202020204" pitchFamily="34" charset="0"/>
              <a:buChar char="•"/>
              <a:defRPr/>
            </a:pPr>
            <a:r>
              <a:rPr lang="fr-FR" altLang="fr-FR" sz="1600" b="0" dirty="0" err="1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Unemployment</a:t>
            </a:r>
            <a:r>
              <a:rPr lang="fr-FR" altLang="fr-FR" sz="1600" b="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rate 10.2 in </a:t>
            </a:r>
            <a:r>
              <a:rPr lang="fr-FR" altLang="fr-FR" sz="1600" b="0" dirty="0" err="1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February</a:t>
            </a:r>
            <a:r>
              <a:rPr lang="fr-FR" altLang="fr-FR" sz="1600" b="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2016.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SzTx/>
              <a:buFont typeface="Arial" panose="020B0604020202020204" pitchFamily="34" charset="0"/>
              <a:buChar char="•"/>
              <a:defRPr/>
            </a:pPr>
            <a:r>
              <a:rPr lang="fr-FR" altLang="fr-FR" sz="1600" b="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25.8</a:t>
            </a:r>
            <a:r>
              <a:rPr lang="fr-FR" altLang="fr-FR" sz="1600" b="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% </a:t>
            </a:r>
            <a:r>
              <a:rPr lang="fr-FR" altLang="fr-FR" sz="1600" b="0" dirty="0" err="1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Youth</a:t>
            </a:r>
            <a:r>
              <a:rPr lang="fr-FR" altLang="fr-FR" sz="1600" b="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</a:t>
            </a:r>
            <a:r>
              <a:rPr lang="fr-FR" altLang="fr-FR" sz="1600" b="0" dirty="0" err="1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unemployment</a:t>
            </a:r>
            <a:r>
              <a:rPr lang="fr-FR" altLang="fr-FR" sz="1600" b="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for the </a:t>
            </a:r>
            <a:r>
              <a:rPr lang="fr-FR" altLang="fr-FR" sz="1600" b="0" dirty="0" err="1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youngest</a:t>
            </a:r>
            <a:r>
              <a:rPr lang="fr-FR" altLang="fr-FR" sz="1600" b="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15 to 24- 14.2</a:t>
            </a:r>
            <a:r>
              <a:rPr lang="fr-FR" altLang="fr-FR" sz="1600" b="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% for 25 to 29 </a:t>
            </a:r>
            <a:endParaRPr lang="fr-FR" altLang="fr-FR" sz="1600" b="0" dirty="0" smtClean="0">
              <a:solidFill>
                <a:schemeClr val="tx2">
                  <a:lumMod val="50000"/>
                </a:schemeClr>
              </a:solidFill>
              <a:latin typeface="+mn-lt"/>
            </a:endParaRPr>
          </a:p>
          <a:p>
            <a:pPr eaLnBrk="1" hangingPunct="1">
              <a:spcBef>
                <a:spcPct val="0"/>
              </a:spcBef>
              <a:spcAft>
                <a:spcPct val="0"/>
              </a:spcAft>
              <a:buSzTx/>
              <a:buFont typeface="Arial" panose="020B0604020202020204" pitchFamily="34" charset="0"/>
              <a:buChar char="•"/>
              <a:defRPr/>
            </a:pPr>
            <a:r>
              <a:rPr lang="fr-FR" altLang="fr-FR" sz="1600" b="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Rate of </a:t>
            </a:r>
            <a:r>
              <a:rPr lang="fr-FR" altLang="fr-FR" sz="1600" b="0" dirty="0" err="1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young</a:t>
            </a:r>
            <a:r>
              <a:rPr lang="fr-FR" altLang="fr-FR" sz="1600" b="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people up to 25 </a:t>
            </a:r>
            <a:r>
              <a:rPr lang="fr-FR" altLang="fr-FR" sz="1600" b="0" dirty="0" err="1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among</a:t>
            </a:r>
            <a:r>
              <a:rPr lang="fr-FR" altLang="fr-FR" sz="1600" b="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</a:t>
            </a:r>
            <a:r>
              <a:rPr lang="fr-FR" altLang="fr-FR" sz="1600" b="0" dirty="0" err="1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jobseekers</a:t>
            </a:r>
            <a:r>
              <a:rPr lang="fr-FR" altLang="fr-FR" sz="1600" b="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</a:t>
            </a:r>
            <a:r>
              <a:rPr lang="fr-FR" altLang="fr-FR" sz="1600" b="0" dirty="0" err="1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is</a:t>
            </a:r>
            <a:r>
              <a:rPr lang="fr-FR" altLang="fr-FR" sz="1600" b="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14.5%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SzTx/>
              <a:buFont typeface="Arial" panose="020B0604020202020204" pitchFamily="34" charset="0"/>
              <a:buChar char="•"/>
              <a:defRPr/>
            </a:pPr>
            <a:r>
              <a:rPr lang="fr-FR" altLang="fr-FR" sz="1600" b="0" dirty="0" err="1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Unemployment</a:t>
            </a:r>
            <a:r>
              <a:rPr lang="fr-FR" altLang="fr-FR" sz="1600" b="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rate for the 15-24 </a:t>
            </a:r>
            <a:r>
              <a:rPr lang="fr-FR" altLang="fr-FR" sz="1600" b="0" dirty="0" err="1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is</a:t>
            </a:r>
            <a:r>
              <a:rPr lang="fr-FR" altLang="fr-FR" sz="1600" b="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four times </a:t>
            </a:r>
            <a:r>
              <a:rPr lang="fr-FR" altLang="fr-FR" sz="1600" b="0" dirty="0" err="1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higher</a:t>
            </a:r>
            <a:r>
              <a:rPr lang="fr-FR" altLang="fr-FR" sz="1600" b="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in </a:t>
            </a:r>
            <a:r>
              <a:rPr lang="fr-FR" altLang="fr-FR" sz="1600" b="0" dirty="0" err="1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disadvantaged</a:t>
            </a:r>
            <a:r>
              <a:rPr lang="fr-FR" altLang="fr-FR" sz="1600" b="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areas </a:t>
            </a:r>
            <a:r>
              <a:rPr lang="fr-FR" altLang="fr-FR" sz="1600" b="0" i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(‘zones urbaines sensibles-ZUS’)</a:t>
            </a:r>
          </a:p>
        </p:txBody>
      </p:sp>
      <p:sp>
        <p:nvSpPr>
          <p:cNvPr id="13" name="Organigramme : Alternative 12"/>
          <p:cNvSpPr/>
          <p:nvPr/>
        </p:nvSpPr>
        <p:spPr>
          <a:xfrm>
            <a:off x="17463" y="1385180"/>
            <a:ext cx="1879600" cy="1270708"/>
          </a:xfrm>
          <a:prstGeom prst="flowChartAlternateProcess">
            <a:avLst/>
          </a:prstGeom>
          <a:solidFill>
            <a:srgbClr val="1B10F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b="1" dirty="0" err="1">
                <a:solidFill>
                  <a:schemeClr val="bg1"/>
                </a:solidFill>
                <a:latin typeface="Titillium semibold"/>
              </a:rPr>
              <a:t>Youth</a:t>
            </a:r>
            <a:r>
              <a:rPr lang="fr-FR" sz="1600" b="1" dirty="0">
                <a:solidFill>
                  <a:schemeClr val="bg1"/>
                </a:solidFill>
                <a:latin typeface="Titillium semibold"/>
              </a:rPr>
              <a:t> </a:t>
            </a:r>
            <a:r>
              <a:rPr lang="fr-FR" sz="1600" b="1" dirty="0" err="1">
                <a:solidFill>
                  <a:schemeClr val="bg1"/>
                </a:solidFill>
                <a:latin typeface="Titillium semibold"/>
              </a:rPr>
              <a:t>unemployment</a:t>
            </a:r>
            <a:r>
              <a:rPr lang="fr-FR" sz="1600" b="1" dirty="0">
                <a:solidFill>
                  <a:schemeClr val="bg1"/>
                </a:solidFill>
                <a:latin typeface="Titillium semibold"/>
              </a:rPr>
              <a:t> rate </a:t>
            </a:r>
            <a:r>
              <a:rPr lang="fr-FR" sz="1600" b="1" dirty="0" err="1">
                <a:solidFill>
                  <a:schemeClr val="bg1"/>
                </a:solidFill>
                <a:latin typeface="Titillium semibold"/>
              </a:rPr>
              <a:t>still</a:t>
            </a:r>
            <a:r>
              <a:rPr lang="fr-FR" sz="1600" b="1" dirty="0">
                <a:solidFill>
                  <a:schemeClr val="bg1"/>
                </a:solidFill>
                <a:latin typeface="Titillium semibold"/>
              </a:rPr>
              <a:t> high</a:t>
            </a:r>
          </a:p>
        </p:txBody>
      </p:sp>
      <p:sp>
        <p:nvSpPr>
          <p:cNvPr id="14" name="Organigramme : Alternative 13"/>
          <p:cNvSpPr/>
          <p:nvPr/>
        </p:nvSpPr>
        <p:spPr>
          <a:xfrm>
            <a:off x="17463" y="2852738"/>
            <a:ext cx="1879600" cy="3295650"/>
          </a:xfrm>
          <a:prstGeom prst="flowChartAlternateProcess">
            <a:avLst/>
          </a:prstGeom>
          <a:solidFill>
            <a:srgbClr val="1B10F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b="1" dirty="0">
                <a:solidFill>
                  <a:schemeClr val="bg1"/>
                </a:solidFill>
                <a:latin typeface="Titillium semibold"/>
              </a:rPr>
              <a:t>Main </a:t>
            </a:r>
            <a:r>
              <a:rPr lang="fr-FR" sz="1600" b="1" dirty="0" err="1">
                <a:solidFill>
                  <a:schemeClr val="bg1"/>
                </a:solidFill>
                <a:latin typeface="Titillium semibold"/>
              </a:rPr>
              <a:t>government</a:t>
            </a:r>
            <a:r>
              <a:rPr lang="fr-FR" sz="1600" b="1" dirty="0">
                <a:solidFill>
                  <a:schemeClr val="bg1"/>
                </a:solidFill>
                <a:latin typeface="Titillium semibold"/>
              </a:rPr>
              <a:t> Programmes to </a:t>
            </a:r>
            <a:r>
              <a:rPr lang="fr-FR" sz="1600" b="1" dirty="0" err="1">
                <a:solidFill>
                  <a:schemeClr val="bg1"/>
                </a:solidFill>
                <a:latin typeface="Titillium semibold"/>
              </a:rPr>
              <a:t>tackle</a:t>
            </a:r>
            <a:r>
              <a:rPr lang="fr-FR" sz="1600" b="1" dirty="0">
                <a:solidFill>
                  <a:schemeClr val="bg1"/>
                </a:solidFill>
                <a:latin typeface="Titillium semibold"/>
              </a:rPr>
              <a:t> </a:t>
            </a:r>
            <a:r>
              <a:rPr lang="fr-FR" sz="1600" b="1" dirty="0" err="1">
                <a:solidFill>
                  <a:schemeClr val="bg1"/>
                </a:solidFill>
                <a:latin typeface="Titillium semibold"/>
              </a:rPr>
              <a:t>Youth</a:t>
            </a:r>
            <a:r>
              <a:rPr lang="fr-FR" sz="1600" b="1" dirty="0">
                <a:solidFill>
                  <a:schemeClr val="bg1"/>
                </a:solidFill>
                <a:latin typeface="Titillium semibold"/>
              </a:rPr>
              <a:t> </a:t>
            </a:r>
            <a:r>
              <a:rPr lang="fr-FR" sz="1600" b="1" dirty="0" err="1">
                <a:solidFill>
                  <a:schemeClr val="bg1"/>
                </a:solidFill>
                <a:latin typeface="Titillium semibold"/>
              </a:rPr>
              <a:t>unemployment</a:t>
            </a:r>
            <a:endParaRPr lang="fr-FR" sz="1600" b="1" dirty="0">
              <a:solidFill>
                <a:schemeClr val="bg1"/>
              </a:solidFill>
              <a:latin typeface="Titillium semibold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1879600" y="2732088"/>
            <a:ext cx="6921500" cy="35385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sz="1600" dirty="0">
                <a:solidFill>
                  <a:schemeClr val="tx2">
                    <a:lumMod val="50000"/>
                  </a:schemeClr>
                </a:solidFill>
              </a:rPr>
              <a:t>In </a:t>
            </a:r>
            <a:r>
              <a:rPr lang="fr-FR" sz="1600" dirty="0" err="1">
                <a:solidFill>
                  <a:schemeClr val="tx2">
                    <a:lumMod val="50000"/>
                  </a:schemeClr>
                </a:solidFill>
              </a:rPr>
              <a:t>recent</a:t>
            </a:r>
            <a:r>
              <a:rPr lang="fr-FR" sz="1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2">
                    <a:lumMod val="50000"/>
                  </a:schemeClr>
                </a:solidFill>
              </a:rPr>
              <a:t>years</a:t>
            </a:r>
            <a:r>
              <a:rPr lang="fr-FR" sz="1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2">
                    <a:lumMod val="50000"/>
                  </a:schemeClr>
                </a:solidFill>
              </a:rPr>
              <a:t>various</a:t>
            </a:r>
            <a:r>
              <a:rPr lang="fr-FR" sz="1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2">
                    <a:lumMod val="50000"/>
                  </a:schemeClr>
                </a:solidFill>
              </a:rPr>
              <a:t>significant</a:t>
            </a:r>
            <a:r>
              <a:rPr lang="fr-FR" sz="1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fr-FR" sz="1600" b="1" dirty="0">
                <a:solidFill>
                  <a:schemeClr val="tx2">
                    <a:lumMod val="50000"/>
                  </a:schemeClr>
                </a:solidFill>
              </a:rPr>
              <a:t>Training Plans </a:t>
            </a:r>
            <a:r>
              <a:rPr lang="fr-FR" sz="1600" dirty="0">
                <a:solidFill>
                  <a:schemeClr val="tx2">
                    <a:lumMod val="50000"/>
                  </a:schemeClr>
                </a:solidFill>
              </a:rPr>
              <a:t>have been </a:t>
            </a:r>
            <a:r>
              <a:rPr lang="fr-FR" sz="1600" dirty="0" err="1">
                <a:solidFill>
                  <a:schemeClr val="tx2">
                    <a:lumMod val="50000"/>
                  </a:schemeClr>
                </a:solidFill>
              </a:rPr>
              <a:t>launched</a:t>
            </a:r>
            <a:r>
              <a:rPr lang="fr-FR" sz="1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2">
                    <a:lumMod val="50000"/>
                  </a:schemeClr>
                </a:solidFill>
              </a:rPr>
              <a:t>targeting</a:t>
            </a:r>
            <a:r>
              <a:rPr lang="fr-FR" sz="1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2">
                    <a:lumMod val="50000"/>
                  </a:schemeClr>
                </a:solidFill>
              </a:rPr>
              <a:t>mainly</a:t>
            </a:r>
            <a:r>
              <a:rPr lang="fr-FR" sz="1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2">
                    <a:lumMod val="50000"/>
                  </a:schemeClr>
                </a:solidFill>
              </a:rPr>
              <a:t>young</a:t>
            </a:r>
            <a:r>
              <a:rPr lang="fr-FR" sz="1600" dirty="0">
                <a:solidFill>
                  <a:schemeClr val="tx2">
                    <a:lumMod val="50000"/>
                  </a:schemeClr>
                </a:solidFill>
              </a:rPr>
              <a:t> people </a:t>
            </a:r>
            <a:r>
              <a:rPr lang="fr-FR" sz="1600" dirty="0" err="1">
                <a:solidFill>
                  <a:schemeClr val="tx2">
                    <a:lumMod val="50000"/>
                  </a:schemeClr>
                </a:solidFill>
              </a:rPr>
              <a:t>with</a:t>
            </a:r>
            <a:r>
              <a:rPr lang="fr-FR" sz="1600" dirty="0">
                <a:solidFill>
                  <a:schemeClr val="tx2">
                    <a:lumMod val="50000"/>
                  </a:schemeClr>
                </a:solidFill>
              </a:rPr>
              <a:t> the </a:t>
            </a:r>
            <a:r>
              <a:rPr lang="fr-FR" sz="1600" dirty="0" err="1">
                <a:solidFill>
                  <a:schemeClr val="tx2">
                    <a:lumMod val="50000"/>
                  </a:schemeClr>
                </a:solidFill>
              </a:rPr>
              <a:t>aim</a:t>
            </a:r>
            <a:r>
              <a:rPr lang="fr-FR" sz="1600" dirty="0">
                <a:solidFill>
                  <a:schemeClr val="tx2">
                    <a:lumMod val="50000"/>
                  </a:schemeClr>
                </a:solidFill>
              </a:rPr>
              <a:t> to </a:t>
            </a:r>
            <a:r>
              <a:rPr lang="fr-FR" sz="1600" dirty="0" err="1">
                <a:solidFill>
                  <a:schemeClr val="tx2">
                    <a:lumMod val="50000"/>
                  </a:schemeClr>
                </a:solidFill>
              </a:rPr>
              <a:t>tackle</a:t>
            </a:r>
            <a:r>
              <a:rPr lang="fr-FR" sz="1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2">
                    <a:lumMod val="50000"/>
                  </a:schemeClr>
                </a:solidFill>
              </a:rPr>
              <a:t>skills</a:t>
            </a:r>
            <a:r>
              <a:rPr lang="fr-FR" sz="1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2">
                    <a:lumMod val="50000"/>
                  </a:schemeClr>
                </a:solidFill>
              </a:rPr>
              <a:t>mismatch</a:t>
            </a:r>
            <a:r>
              <a:rPr lang="fr-FR" sz="1600" dirty="0">
                <a:solidFill>
                  <a:schemeClr val="tx2">
                    <a:lumMod val="50000"/>
                  </a:schemeClr>
                </a:solidFill>
              </a:rPr>
              <a:t> : </a:t>
            </a:r>
          </a:p>
          <a:p>
            <a:pPr marL="800100" lvl="1" indent="-342900">
              <a:buFont typeface="Courier New" panose="02070309020205020404" pitchFamily="49" charset="0"/>
              <a:buChar char="o"/>
              <a:defRPr/>
            </a:pPr>
            <a:r>
              <a:rPr lang="fr-FR" sz="1600" dirty="0">
                <a:solidFill>
                  <a:schemeClr val="tx2">
                    <a:lumMod val="50000"/>
                  </a:schemeClr>
                </a:solidFill>
              </a:rPr>
              <a:t>2014 : 30 000 trainings plan (26.8% of participants </a:t>
            </a:r>
            <a:r>
              <a:rPr lang="fr-FR" sz="1600" dirty="0" err="1">
                <a:solidFill>
                  <a:schemeClr val="tx2">
                    <a:lumMod val="50000"/>
                  </a:schemeClr>
                </a:solidFill>
              </a:rPr>
              <a:t>were</a:t>
            </a:r>
            <a:r>
              <a:rPr lang="fr-FR" sz="1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2">
                    <a:lumMod val="50000"/>
                  </a:schemeClr>
                </a:solidFill>
              </a:rPr>
              <a:t>under</a:t>
            </a:r>
            <a:r>
              <a:rPr lang="fr-FR" sz="1600" dirty="0">
                <a:solidFill>
                  <a:schemeClr val="tx2">
                    <a:lumMod val="50000"/>
                  </a:schemeClr>
                </a:solidFill>
              </a:rPr>
              <a:t> 25)</a:t>
            </a:r>
          </a:p>
          <a:p>
            <a:pPr marL="800100" lvl="1" indent="-342900">
              <a:buFont typeface="Courier New" panose="02070309020205020404" pitchFamily="49" charset="0"/>
              <a:buChar char="o"/>
              <a:defRPr/>
            </a:pPr>
            <a:r>
              <a:rPr lang="fr-FR" sz="1600" dirty="0">
                <a:solidFill>
                  <a:schemeClr val="tx2">
                    <a:lumMod val="50000"/>
                  </a:schemeClr>
                </a:solidFill>
              </a:rPr>
              <a:t>2015 : 100 000 trainings plan</a:t>
            </a:r>
          </a:p>
          <a:p>
            <a:pPr marL="800100" lvl="1" indent="-342900">
              <a:buFont typeface="Courier New" panose="02070309020205020404" pitchFamily="49" charset="0"/>
              <a:buChar char="o"/>
              <a:defRPr/>
            </a:pPr>
            <a:r>
              <a:rPr lang="fr-FR" sz="1600" dirty="0">
                <a:solidFill>
                  <a:schemeClr val="tx2">
                    <a:lumMod val="50000"/>
                  </a:schemeClr>
                </a:solidFill>
              </a:rPr>
              <a:t>2016 : 500 000 trainings plan </a:t>
            </a:r>
          </a:p>
          <a:p>
            <a:pPr>
              <a:defRPr/>
            </a:pPr>
            <a:endParaRPr lang="fr-FR" sz="1600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sz="1600" dirty="0">
                <a:solidFill>
                  <a:schemeClr val="tx2">
                    <a:lumMod val="50000"/>
                  </a:schemeClr>
                </a:solidFill>
              </a:rPr>
              <a:t>The</a:t>
            </a:r>
            <a:r>
              <a:rPr lang="fr-FR" sz="16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fr-FR" sz="1600" b="1" dirty="0" err="1">
                <a:solidFill>
                  <a:schemeClr val="tx2">
                    <a:lumMod val="50000"/>
                  </a:schemeClr>
                </a:solidFill>
              </a:rPr>
              <a:t>Apprenticeship</a:t>
            </a:r>
            <a:r>
              <a:rPr lang="fr-FR" sz="16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fr-FR" sz="1600" b="1" dirty="0" err="1">
                <a:solidFill>
                  <a:schemeClr val="tx2">
                    <a:lumMod val="50000"/>
                  </a:schemeClr>
                </a:solidFill>
              </a:rPr>
              <a:t>mobilization</a:t>
            </a:r>
            <a:r>
              <a:rPr lang="fr-FR" sz="1600" b="1" dirty="0">
                <a:solidFill>
                  <a:schemeClr val="tx2">
                    <a:lumMod val="50000"/>
                  </a:schemeClr>
                </a:solidFill>
              </a:rPr>
              <a:t> plan </a:t>
            </a:r>
            <a:r>
              <a:rPr lang="fr-FR" sz="1600" dirty="0" err="1">
                <a:solidFill>
                  <a:schemeClr val="tx2">
                    <a:lumMod val="50000"/>
                  </a:schemeClr>
                </a:solidFill>
              </a:rPr>
              <a:t>is</a:t>
            </a:r>
            <a:r>
              <a:rPr lang="fr-FR" sz="1600" dirty="0">
                <a:solidFill>
                  <a:schemeClr val="tx2">
                    <a:lumMod val="50000"/>
                  </a:schemeClr>
                </a:solidFill>
              </a:rPr>
              <a:t> part of  a </a:t>
            </a:r>
            <a:r>
              <a:rPr lang="fr-FR" sz="1600" dirty="0" err="1">
                <a:solidFill>
                  <a:schemeClr val="tx2">
                    <a:lumMod val="50000"/>
                  </a:schemeClr>
                </a:solidFill>
              </a:rPr>
              <a:t>governement</a:t>
            </a:r>
            <a:r>
              <a:rPr lang="fr-FR" sz="1600" dirty="0">
                <a:solidFill>
                  <a:schemeClr val="tx2">
                    <a:lumMod val="50000"/>
                  </a:schemeClr>
                </a:solidFill>
              </a:rPr>
              <a:t> plan set up in 2013 </a:t>
            </a:r>
            <a:r>
              <a:rPr lang="fr-FR" sz="1600" dirty="0" err="1">
                <a:solidFill>
                  <a:schemeClr val="tx2">
                    <a:lumMod val="50000"/>
                  </a:schemeClr>
                </a:solidFill>
              </a:rPr>
              <a:t>called</a:t>
            </a:r>
            <a:r>
              <a:rPr lang="fr-FR" sz="1600" dirty="0">
                <a:solidFill>
                  <a:schemeClr val="tx2">
                    <a:lumMod val="50000"/>
                  </a:schemeClr>
                </a:solidFill>
              </a:rPr>
              <a:t> ‘</a:t>
            </a:r>
            <a:r>
              <a:rPr lang="fr-FR" sz="1600" i="1" dirty="0">
                <a:solidFill>
                  <a:schemeClr val="tx2">
                    <a:lumMod val="50000"/>
                  </a:schemeClr>
                </a:solidFill>
              </a:rPr>
              <a:t>Priorité pour la jeunesse</a:t>
            </a:r>
            <a:r>
              <a:rPr lang="fr-FR" sz="1600" dirty="0">
                <a:solidFill>
                  <a:schemeClr val="tx2">
                    <a:lumMod val="50000"/>
                  </a:schemeClr>
                </a:solidFill>
              </a:rPr>
              <a:t>’. It </a:t>
            </a:r>
            <a:r>
              <a:rPr lang="fr-FR" sz="1600" dirty="0" err="1">
                <a:solidFill>
                  <a:schemeClr val="tx2">
                    <a:lumMod val="50000"/>
                  </a:schemeClr>
                </a:solidFill>
              </a:rPr>
              <a:t>targets</a:t>
            </a:r>
            <a:r>
              <a:rPr lang="fr-FR" sz="1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2">
                    <a:lumMod val="50000"/>
                  </a:schemeClr>
                </a:solidFill>
              </a:rPr>
              <a:t>half</a:t>
            </a:r>
            <a:r>
              <a:rPr lang="fr-FR" sz="1600" dirty="0">
                <a:solidFill>
                  <a:schemeClr val="tx2">
                    <a:lumMod val="50000"/>
                  </a:schemeClr>
                </a:solidFill>
              </a:rPr>
              <a:t> a million of </a:t>
            </a:r>
            <a:r>
              <a:rPr lang="fr-FR" sz="1600" dirty="0" err="1">
                <a:solidFill>
                  <a:schemeClr val="tx2">
                    <a:lumMod val="50000"/>
                  </a:schemeClr>
                </a:solidFill>
              </a:rPr>
              <a:t>apprenticeship</a:t>
            </a:r>
            <a:r>
              <a:rPr lang="fr-FR" sz="1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2">
                    <a:lumMod val="50000"/>
                  </a:schemeClr>
                </a:solidFill>
              </a:rPr>
              <a:t>contracts</a:t>
            </a:r>
            <a:r>
              <a:rPr lang="fr-FR" sz="1600" dirty="0">
                <a:solidFill>
                  <a:schemeClr val="tx2">
                    <a:lumMod val="50000"/>
                  </a:schemeClr>
                </a:solidFill>
              </a:rPr>
              <a:t> by the end of 2017. Pôle emploi as a major </a:t>
            </a:r>
            <a:r>
              <a:rPr lang="fr-FR" sz="1600" dirty="0" err="1">
                <a:solidFill>
                  <a:schemeClr val="tx2">
                    <a:lumMod val="50000"/>
                  </a:schemeClr>
                </a:solidFill>
              </a:rPr>
              <a:t>actor</a:t>
            </a:r>
            <a:r>
              <a:rPr lang="fr-FR" sz="1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2">
                    <a:lumMod val="50000"/>
                  </a:schemeClr>
                </a:solidFill>
              </a:rPr>
              <a:t>is</a:t>
            </a:r>
            <a:r>
              <a:rPr lang="fr-FR" sz="1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2">
                    <a:lumMod val="50000"/>
                  </a:schemeClr>
                </a:solidFill>
              </a:rPr>
              <a:t>actively</a:t>
            </a:r>
            <a:r>
              <a:rPr lang="fr-FR" sz="1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2">
                    <a:lumMod val="50000"/>
                  </a:schemeClr>
                </a:solidFill>
              </a:rPr>
              <a:t>committed</a:t>
            </a:r>
            <a:r>
              <a:rPr lang="fr-FR" sz="1600" dirty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fr-FR" sz="1600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sz="1600" b="1" dirty="0" err="1">
                <a:solidFill>
                  <a:schemeClr val="tx2">
                    <a:lumMod val="50000"/>
                  </a:schemeClr>
                </a:solidFill>
              </a:rPr>
              <a:t>Entrepreneurship</a:t>
            </a:r>
            <a:r>
              <a:rPr lang="fr-FR" sz="1600" b="1" dirty="0">
                <a:solidFill>
                  <a:schemeClr val="tx2">
                    <a:lumMod val="50000"/>
                  </a:schemeClr>
                </a:solidFill>
              </a:rPr>
              <a:t> new plan </a:t>
            </a:r>
            <a:r>
              <a:rPr lang="fr-FR" sz="1600" b="1" dirty="0" err="1">
                <a:solidFill>
                  <a:schemeClr val="tx2">
                    <a:lumMod val="50000"/>
                  </a:schemeClr>
                </a:solidFill>
              </a:rPr>
              <a:t>aims</a:t>
            </a:r>
            <a:r>
              <a:rPr lang="fr-FR" sz="16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fr-FR" sz="1600" dirty="0">
                <a:solidFill>
                  <a:schemeClr val="tx2">
                    <a:lumMod val="50000"/>
                  </a:schemeClr>
                </a:solidFill>
              </a:rPr>
              <a:t>at</a:t>
            </a:r>
            <a:r>
              <a:rPr lang="fr-FR" sz="16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2">
                    <a:lumMod val="50000"/>
                  </a:schemeClr>
                </a:solidFill>
              </a:rPr>
              <a:t>giving</a:t>
            </a:r>
            <a:r>
              <a:rPr lang="fr-FR" sz="1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2">
                    <a:lumMod val="50000"/>
                  </a:schemeClr>
                </a:solidFill>
              </a:rPr>
              <a:t>added</a:t>
            </a:r>
            <a:r>
              <a:rPr lang="fr-FR" sz="1600" dirty="0">
                <a:solidFill>
                  <a:schemeClr val="tx2">
                    <a:lumMod val="50000"/>
                  </a:schemeClr>
                </a:solidFill>
              </a:rPr>
              <a:t> solutions </a:t>
            </a:r>
            <a:r>
              <a:rPr lang="fr-FR" sz="1600" dirty="0" err="1">
                <a:solidFill>
                  <a:schemeClr val="tx2">
                    <a:lumMod val="50000"/>
                  </a:schemeClr>
                </a:solidFill>
              </a:rPr>
              <a:t>especially</a:t>
            </a:r>
            <a:r>
              <a:rPr lang="fr-FR" sz="1600" dirty="0">
                <a:solidFill>
                  <a:schemeClr val="tx2">
                    <a:lumMod val="50000"/>
                  </a:schemeClr>
                </a:solidFill>
              </a:rPr>
              <a:t> to </a:t>
            </a:r>
            <a:r>
              <a:rPr lang="fr-FR" sz="1600" dirty="0" err="1">
                <a:solidFill>
                  <a:schemeClr val="tx2">
                    <a:lumMod val="50000"/>
                  </a:schemeClr>
                </a:solidFill>
              </a:rPr>
              <a:t>young</a:t>
            </a:r>
            <a:r>
              <a:rPr lang="fr-FR" sz="1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2">
                    <a:lumMod val="50000"/>
                  </a:schemeClr>
                </a:solidFill>
              </a:rPr>
              <a:t>jobseekers</a:t>
            </a:r>
            <a:r>
              <a:rPr lang="fr-FR" sz="1600" dirty="0">
                <a:solidFill>
                  <a:schemeClr val="tx2">
                    <a:lumMod val="50000"/>
                  </a:schemeClr>
                </a:solidFill>
              </a:rPr>
              <a:t>. Pôle emploi </a:t>
            </a:r>
            <a:r>
              <a:rPr lang="fr-FR" sz="1600" dirty="0" err="1">
                <a:solidFill>
                  <a:schemeClr val="tx2">
                    <a:lumMod val="50000"/>
                  </a:schemeClr>
                </a:solidFill>
              </a:rPr>
              <a:t>is</a:t>
            </a:r>
            <a:r>
              <a:rPr lang="fr-FR" sz="1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2">
                    <a:lumMod val="50000"/>
                  </a:schemeClr>
                </a:solidFill>
              </a:rPr>
              <a:t>committed</a:t>
            </a:r>
            <a:r>
              <a:rPr lang="fr-FR" sz="1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2">
                    <a:lumMod val="50000"/>
                  </a:schemeClr>
                </a:solidFill>
              </a:rPr>
              <a:t>with</a:t>
            </a:r>
            <a:r>
              <a:rPr lang="fr-FR" sz="1600" dirty="0">
                <a:solidFill>
                  <a:schemeClr val="tx2">
                    <a:lumMod val="50000"/>
                  </a:schemeClr>
                </a:solidFill>
              </a:rPr>
              <a:t> the </a:t>
            </a:r>
            <a:r>
              <a:rPr lang="fr-FR" sz="1600" dirty="0" err="1">
                <a:solidFill>
                  <a:schemeClr val="tx2">
                    <a:lumMod val="50000"/>
                  </a:schemeClr>
                </a:solidFill>
              </a:rPr>
              <a:t>target</a:t>
            </a:r>
            <a:r>
              <a:rPr lang="fr-FR" sz="1600" dirty="0">
                <a:solidFill>
                  <a:schemeClr val="tx2">
                    <a:lumMod val="50000"/>
                  </a:schemeClr>
                </a:solidFill>
              </a:rPr>
              <a:t> of 70 000 business </a:t>
            </a:r>
            <a:r>
              <a:rPr lang="fr-FR" sz="1600" dirty="0" err="1">
                <a:solidFill>
                  <a:schemeClr val="tx2">
                    <a:lumMod val="50000"/>
                  </a:schemeClr>
                </a:solidFill>
              </a:rPr>
              <a:t>accompaniments</a:t>
            </a:r>
            <a:r>
              <a:rPr lang="fr-FR" sz="1600" dirty="0">
                <a:solidFill>
                  <a:schemeClr val="tx2">
                    <a:lumMod val="50000"/>
                  </a:schemeClr>
                </a:solidFill>
              </a:rPr>
              <a:t> by the end of 2016.</a:t>
            </a:r>
          </a:p>
        </p:txBody>
      </p:sp>
    </p:spTree>
    <p:extLst>
      <p:ext uri="{BB962C8B-B14F-4D97-AF65-F5344CB8AC3E}">
        <p14:creationId xmlns:p14="http://schemas.microsoft.com/office/powerpoint/2010/main" val="3337724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0" y="6733493"/>
            <a:ext cx="9143999" cy="124507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1" y="-1"/>
            <a:ext cx="9143999" cy="1313549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9" name="Immagine 8" descr="logo intern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2265" y="0"/>
            <a:ext cx="5881734" cy="1321167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102636" y="129705"/>
            <a:ext cx="86340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2400" b="1" dirty="0" err="1">
                <a:solidFill>
                  <a:schemeClr val="bg1"/>
                </a:solidFill>
                <a:latin typeface="Titillium semibold"/>
              </a:rPr>
              <a:t>Various</a:t>
            </a:r>
            <a:r>
              <a:rPr lang="fr-FR" sz="2400" b="1" dirty="0">
                <a:solidFill>
                  <a:schemeClr val="bg1"/>
                </a:solidFill>
                <a:latin typeface="Titillium semibold"/>
              </a:rPr>
              <a:t> </a:t>
            </a:r>
            <a:r>
              <a:rPr lang="fr-FR" sz="2400" b="1" dirty="0" err="1">
                <a:solidFill>
                  <a:schemeClr val="bg1"/>
                </a:solidFill>
                <a:latin typeface="Titillium semibold"/>
              </a:rPr>
              <a:t>actors</a:t>
            </a:r>
            <a:r>
              <a:rPr lang="fr-FR" sz="2400" b="1" dirty="0">
                <a:solidFill>
                  <a:schemeClr val="bg1"/>
                </a:solidFill>
                <a:latin typeface="Titillium semibold"/>
              </a:rPr>
              <a:t> </a:t>
            </a:r>
            <a:r>
              <a:rPr lang="fr-FR" sz="2400" b="1" dirty="0" err="1">
                <a:solidFill>
                  <a:schemeClr val="bg1"/>
                </a:solidFill>
                <a:latin typeface="Titillium semibold"/>
              </a:rPr>
              <a:t>involved</a:t>
            </a:r>
            <a:r>
              <a:rPr lang="fr-FR" sz="2400" b="1" dirty="0">
                <a:solidFill>
                  <a:schemeClr val="bg1"/>
                </a:solidFill>
                <a:latin typeface="Titillium semibold"/>
              </a:rPr>
              <a:t> in </a:t>
            </a:r>
            <a:r>
              <a:rPr lang="fr-FR" sz="2400" b="1" dirty="0" err="1">
                <a:solidFill>
                  <a:schemeClr val="bg1"/>
                </a:solidFill>
                <a:latin typeface="Titillium semibold"/>
              </a:rPr>
              <a:t>outreaching</a:t>
            </a:r>
            <a:r>
              <a:rPr lang="fr-FR" sz="2400" b="1" dirty="0">
                <a:solidFill>
                  <a:schemeClr val="bg1"/>
                </a:solidFill>
                <a:latin typeface="Titillium semibold"/>
              </a:rPr>
              <a:t> and </a:t>
            </a:r>
            <a:r>
              <a:rPr lang="fr-FR" sz="2400" b="1" dirty="0" err="1">
                <a:solidFill>
                  <a:schemeClr val="bg1"/>
                </a:solidFill>
                <a:latin typeface="Titillium semibold"/>
              </a:rPr>
              <a:t>supporting</a:t>
            </a:r>
            <a:r>
              <a:rPr lang="fr-FR" sz="2400" b="1" dirty="0">
                <a:solidFill>
                  <a:schemeClr val="bg1"/>
                </a:solidFill>
                <a:latin typeface="Titillium semibold"/>
              </a:rPr>
              <a:t> </a:t>
            </a:r>
            <a:r>
              <a:rPr lang="fr-FR" sz="2400" b="1" dirty="0" err="1">
                <a:solidFill>
                  <a:schemeClr val="bg1"/>
                </a:solidFill>
                <a:latin typeface="Titillium semibold"/>
              </a:rPr>
              <a:t>young</a:t>
            </a:r>
            <a:r>
              <a:rPr lang="fr-FR" sz="2400" b="1" dirty="0">
                <a:solidFill>
                  <a:schemeClr val="bg1"/>
                </a:solidFill>
                <a:latin typeface="Titillium semibold"/>
              </a:rPr>
              <a:t> people (</a:t>
            </a:r>
            <a:r>
              <a:rPr lang="fr-FR" sz="2400" b="1" dirty="0" err="1">
                <a:solidFill>
                  <a:schemeClr val="bg1"/>
                </a:solidFill>
                <a:latin typeface="Titillium semibold"/>
              </a:rPr>
              <a:t>Some</a:t>
            </a:r>
            <a:r>
              <a:rPr lang="fr-FR" sz="2400" b="1" dirty="0">
                <a:solidFill>
                  <a:schemeClr val="bg1"/>
                </a:solidFill>
                <a:latin typeface="Titillium semibold"/>
              </a:rPr>
              <a:t> </a:t>
            </a:r>
            <a:r>
              <a:rPr lang="fr-FR" sz="2400" b="1" dirty="0" err="1">
                <a:solidFill>
                  <a:schemeClr val="bg1"/>
                </a:solidFill>
                <a:latin typeface="Titillium semibold"/>
              </a:rPr>
              <a:t>examples</a:t>
            </a:r>
            <a:r>
              <a:rPr lang="fr-FR" sz="2400" b="1" dirty="0">
                <a:solidFill>
                  <a:schemeClr val="bg1"/>
                </a:solidFill>
                <a:latin typeface="Titillium semibold"/>
              </a:rPr>
              <a:t>)</a:t>
            </a:r>
          </a:p>
        </p:txBody>
      </p:sp>
      <p:sp>
        <p:nvSpPr>
          <p:cNvPr id="10" name="Rettangolo 9"/>
          <p:cNvSpPr/>
          <p:nvPr/>
        </p:nvSpPr>
        <p:spPr>
          <a:xfrm>
            <a:off x="445986" y="6442485"/>
            <a:ext cx="641753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900" dirty="0" smtClean="0">
              <a:solidFill>
                <a:srgbClr val="0066CC"/>
              </a:solidFill>
              <a:latin typeface="Titillium light"/>
              <a:cs typeface="Titillium light"/>
            </a:endParaRPr>
          </a:p>
        </p:txBody>
      </p:sp>
      <p:pic>
        <p:nvPicPr>
          <p:cNvPr id="11" name="Immagine 10" descr="logh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0000" y="6163965"/>
            <a:ext cx="2886638" cy="475180"/>
          </a:xfrm>
          <a:prstGeom prst="rect">
            <a:avLst/>
          </a:prstGeom>
        </p:spPr>
      </p:pic>
      <p:graphicFrame>
        <p:nvGraphicFramePr>
          <p:cNvPr id="16" name="Diagramme 15"/>
          <p:cNvGraphicFramePr/>
          <p:nvPr>
            <p:extLst>
              <p:ext uri="{D42A27DB-BD31-4B8C-83A1-F6EECF244321}">
                <p14:modId xmlns:p14="http://schemas.microsoft.com/office/powerpoint/2010/main" val="2862864818"/>
              </p:ext>
            </p:extLst>
          </p:nvPr>
        </p:nvGraphicFramePr>
        <p:xfrm>
          <a:off x="1999454" y="1463248"/>
          <a:ext cx="5099846" cy="43406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7" name="ZoneTexte 16"/>
          <p:cNvSpPr txBox="1"/>
          <p:nvPr/>
        </p:nvSpPr>
        <p:spPr>
          <a:xfrm>
            <a:off x="3713163" y="3157538"/>
            <a:ext cx="1689100" cy="738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1400" b="1" dirty="0">
                <a:solidFill>
                  <a:schemeClr val="tx2">
                    <a:lumMod val="50000"/>
                  </a:schemeClr>
                </a:solidFill>
              </a:rPr>
              <a:t>905 </a:t>
            </a:r>
          </a:p>
          <a:p>
            <a:pPr algn="ctr">
              <a:defRPr/>
            </a:pPr>
            <a:r>
              <a:rPr lang="fr-FR" sz="1400" b="1" dirty="0">
                <a:solidFill>
                  <a:schemeClr val="tx2">
                    <a:lumMod val="50000"/>
                  </a:schemeClr>
                </a:solidFill>
              </a:rPr>
              <a:t>Pôle </a:t>
            </a:r>
            <a:r>
              <a:rPr lang="fr-FR" sz="1400" b="1" dirty="0" err="1">
                <a:solidFill>
                  <a:schemeClr val="tx2">
                    <a:lumMod val="50000"/>
                  </a:schemeClr>
                </a:solidFill>
              </a:rPr>
              <a:t>emploi’s</a:t>
            </a:r>
            <a:r>
              <a:rPr lang="fr-F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fr-FR" sz="1400" b="1" dirty="0" err="1">
                <a:solidFill>
                  <a:schemeClr val="tx2">
                    <a:lumMod val="50000"/>
                  </a:schemeClr>
                </a:solidFill>
              </a:rPr>
              <a:t>agencies</a:t>
            </a:r>
            <a:endParaRPr lang="fr-FR" sz="1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0" y="2070100"/>
            <a:ext cx="1930400" cy="522288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>
            <a:spAutoFit/>
          </a:bodyPr>
          <a:lstStyle/>
          <a:p>
            <a:pPr>
              <a:defRPr/>
            </a:pPr>
            <a:r>
              <a:rPr lang="fr-FR" sz="1400" dirty="0">
                <a:solidFill>
                  <a:schemeClr val="tx2">
                    <a:lumMod val="50000"/>
                  </a:schemeClr>
                </a:solidFill>
              </a:rPr>
              <a:t>Defence and </a:t>
            </a:r>
            <a:r>
              <a:rPr lang="fr-FR" sz="1400" dirty="0" err="1">
                <a:solidFill>
                  <a:schemeClr val="tx2">
                    <a:lumMod val="50000"/>
                  </a:schemeClr>
                </a:solidFill>
              </a:rPr>
              <a:t>citizenship</a:t>
            </a:r>
            <a:r>
              <a:rPr lang="fr-FR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fr-FR" sz="1400" dirty="0" err="1">
                <a:solidFill>
                  <a:schemeClr val="tx2">
                    <a:lumMod val="50000"/>
                  </a:schemeClr>
                </a:solidFill>
              </a:rPr>
              <a:t>days</a:t>
            </a:r>
            <a:endParaRPr lang="fr-FR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7213600" y="2895600"/>
            <a:ext cx="1930400" cy="523875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>
            <a:spAutoFit/>
          </a:bodyPr>
          <a:lstStyle/>
          <a:p>
            <a:pPr>
              <a:defRPr/>
            </a:pPr>
            <a:r>
              <a:rPr lang="fr-FR" sz="1400" dirty="0">
                <a:solidFill>
                  <a:schemeClr val="tx2">
                    <a:lumMod val="50000"/>
                  </a:schemeClr>
                </a:solidFill>
              </a:rPr>
              <a:t>535 Information and guidance centres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7035800" y="1546225"/>
            <a:ext cx="1930400" cy="523875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>
            <a:spAutoFit/>
          </a:bodyPr>
          <a:lstStyle/>
          <a:p>
            <a:pPr>
              <a:defRPr/>
            </a:pPr>
            <a:r>
              <a:rPr lang="fr-FR" sz="1400" dirty="0">
                <a:solidFill>
                  <a:schemeClr val="tx2">
                    <a:lumMod val="50000"/>
                  </a:schemeClr>
                </a:solidFill>
              </a:rPr>
              <a:t>383 drop </a:t>
            </a:r>
            <a:r>
              <a:rPr lang="fr-FR" sz="1400" dirty="0" err="1">
                <a:solidFill>
                  <a:schemeClr val="tx2">
                    <a:lumMod val="50000"/>
                  </a:schemeClr>
                </a:solidFill>
              </a:rPr>
              <a:t>outs</a:t>
            </a:r>
            <a:r>
              <a:rPr lang="fr-FR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fr-FR" sz="1400" dirty="0" err="1">
                <a:solidFill>
                  <a:schemeClr val="tx2">
                    <a:lumMod val="50000"/>
                  </a:schemeClr>
                </a:solidFill>
              </a:rPr>
              <a:t>platforms</a:t>
            </a:r>
            <a:endParaRPr lang="fr-FR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49213" y="4419600"/>
            <a:ext cx="1577975" cy="522288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>
            <a:spAutoFit/>
          </a:bodyPr>
          <a:lstStyle/>
          <a:p>
            <a:pPr>
              <a:defRPr/>
            </a:pPr>
            <a:r>
              <a:rPr lang="fr-FR" sz="1400" dirty="0">
                <a:solidFill>
                  <a:schemeClr val="tx2">
                    <a:lumMod val="50000"/>
                  </a:schemeClr>
                </a:solidFill>
              </a:rPr>
              <a:t>450 Missions Locales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342900" y="1321167"/>
            <a:ext cx="1930400" cy="523875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>
            <a:spAutoFit/>
          </a:bodyPr>
          <a:lstStyle/>
          <a:p>
            <a:pPr>
              <a:defRPr/>
            </a:pPr>
            <a:r>
              <a:rPr lang="fr-FR" sz="1400" dirty="0">
                <a:solidFill>
                  <a:schemeClr val="tx2">
                    <a:lumMod val="50000"/>
                  </a:schemeClr>
                </a:solidFill>
              </a:rPr>
              <a:t>EPIDE Centres for </a:t>
            </a:r>
            <a:r>
              <a:rPr lang="fr-FR" sz="1400" dirty="0" err="1">
                <a:solidFill>
                  <a:schemeClr val="tx2">
                    <a:lumMod val="50000"/>
                  </a:schemeClr>
                </a:solidFill>
              </a:rPr>
              <a:t>young</a:t>
            </a:r>
            <a:r>
              <a:rPr lang="fr-FR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fr-FR" sz="1400" dirty="0" err="1">
                <a:solidFill>
                  <a:schemeClr val="tx2">
                    <a:lumMod val="50000"/>
                  </a:schemeClr>
                </a:solidFill>
              </a:rPr>
              <a:t>disadvantaged</a:t>
            </a:r>
            <a:endParaRPr lang="fr-FR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0" y="3176588"/>
            <a:ext cx="1930400" cy="522287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>
            <a:spAutoFit/>
          </a:bodyPr>
          <a:lstStyle/>
          <a:p>
            <a:pPr>
              <a:defRPr/>
            </a:pPr>
            <a:r>
              <a:rPr lang="fr-FR" sz="1400" dirty="0" err="1">
                <a:solidFill>
                  <a:schemeClr val="tx2">
                    <a:lumMod val="50000"/>
                  </a:schemeClr>
                </a:solidFill>
              </a:rPr>
              <a:t>Military</a:t>
            </a:r>
            <a:r>
              <a:rPr lang="fr-FR" sz="1400" dirty="0">
                <a:solidFill>
                  <a:schemeClr val="tx2">
                    <a:lumMod val="50000"/>
                  </a:schemeClr>
                </a:solidFill>
              </a:rPr>
              <a:t> Service: </a:t>
            </a:r>
            <a:r>
              <a:rPr lang="fr-FR" sz="1400" dirty="0" err="1">
                <a:solidFill>
                  <a:schemeClr val="tx2">
                    <a:lumMod val="50000"/>
                  </a:schemeClr>
                </a:solidFill>
              </a:rPr>
              <a:t>adapted</a:t>
            </a:r>
            <a:r>
              <a:rPr lang="fr-FR" sz="1400" dirty="0">
                <a:solidFill>
                  <a:schemeClr val="tx2">
                    <a:lumMod val="50000"/>
                  </a:schemeClr>
                </a:solidFill>
              </a:rPr>
              <a:t> or </a:t>
            </a:r>
            <a:r>
              <a:rPr lang="fr-FR" sz="1400" dirty="0" err="1">
                <a:solidFill>
                  <a:schemeClr val="tx2">
                    <a:lumMod val="50000"/>
                  </a:schemeClr>
                </a:solidFill>
              </a:rPr>
              <a:t>volunteer</a:t>
            </a:r>
            <a:endParaRPr lang="fr-FR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642225" y="2219325"/>
            <a:ext cx="1501775" cy="522288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>
            <a:spAutoFit/>
          </a:bodyPr>
          <a:lstStyle/>
          <a:p>
            <a:pPr>
              <a:defRPr/>
            </a:pPr>
            <a:r>
              <a:rPr lang="fr-FR" sz="1400" dirty="0">
                <a:solidFill>
                  <a:schemeClr val="tx2">
                    <a:lumMod val="50000"/>
                  </a:schemeClr>
                </a:solidFill>
              </a:rPr>
              <a:t>Second chance </a:t>
            </a:r>
            <a:r>
              <a:rPr lang="fr-FR" sz="1400" dirty="0" err="1">
                <a:solidFill>
                  <a:schemeClr val="tx2">
                    <a:lumMod val="50000"/>
                  </a:schemeClr>
                </a:solidFill>
              </a:rPr>
              <a:t>schools</a:t>
            </a:r>
            <a:endParaRPr lang="fr-FR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7213600" y="3544888"/>
            <a:ext cx="1930400" cy="307975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>
            <a:spAutoFit/>
          </a:bodyPr>
          <a:lstStyle/>
          <a:p>
            <a:pPr>
              <a:defRPr/>
            </a:pPr>
            <a:r>
              <a:rPr lang="fr-FR" sz="1400" dirty="0" err="1">
                <a:solidFill>
                  <a:schemeClr val="tx2">
                    <a:lumMod val="50000"/>
                  </a:schemeClr>
                </a:solidFill>
              </a:rPr>
              <a:t>Schools</a:t>
            </a:r>
            <a:endParaRPr lang="fr-FR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6591300" y="5483225"/>
            <a:ext cx="1930400" cy="522288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>
            <a:spAutoFit/>
          </a:bodyPr>
          <a:lstStyle/>
          <a:p>
            <a:pPr>
              <a:defRPr/>
            </a:pPr>
            <a:r>
              <a:rPr lang="fr-FR" sz="1400" dirty="0">
                <a:solidFill>
                  <a:schemeClr val="tx2">
                    <a:lumMod val="50000"/>
                  </a:schemeClr>
                </a:solidFill>
              </a:rPr>
              <a:t>APEC centres for </a:t>
            </a:r>
            <a:r>
              <a:rPr lang="fr-FR" sz="1400" dirty="0" err="1">
                <a:solidFill>
                  <a:schemeClr val="tx2">
                    <a:lumMod val="50000"/>
                  </a:schemeClr>
                </a:solidFill>
              </a:rPr>
              <a:t>young</a:t>
            </a:r>
            <a:r>
              <a:rPr lang="fr-FR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fr-FR" sz="1400" dirty="0" err="1">
                <a:solidFill>
                  <a:schemeClr val="tx2">
                    <a:lumMod val="50000"/>
                  </a:schemeClr>
                </a:solidFill>
              </a:rPr>
              <a:t>graduates</a:t>
            </a:r>
            <a:endParaRPr lang="fr-FR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7213600" y="4476750"/>
            <a:ext cx="1930400" cy="523875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>
            <a:spAutoFit/>
          </a:bodyPr>
          <a:lstStyle/>
          <a:p>
            <a:pPr>
              <a:defRPr/>
            </a:pPr>
            <a:r>
              <a:rPr lang="fr-FR" sz="1400" dirty="0">
                <a:solidFill>
                  <a:schemeClr val="tx2">
                    <a:lumMod val="50000"/>
                  </a:schemeClr>
                </a:solidFill>
              </a:rPr>
              <a:t>Cap emploi centres for </a:t>
            </a:r>
            <a:r>
              <a:rPr lang="fr-FR" sz="1400" dirty="0" err="1">
                <a:solidFill>
                  <a:schemeClr val="tx2">
                    <a:lumMod val="50000"/>
                  </a:schemeClr>
                </a:solidFill>
              </a:rPr>
              <a:t>disabled</a:t>
            </a:r>
            <a:r>
              <a:rPr lang="fr-FR" sz="1400" dirty="0">
                <a:solidFill>
                  <a:schemeClr val="tx2">
                    <a:lumMod val="50000"/>
                  </a:schemeClr>
                </a:solidFill>
              </a:rPr>
              <a:t> people</a:t>
            </a:r>
          </a:p>
        </p:txBody>
      </p:sp>
      <p:sp>
        <p:nvSpPr>
          <p:cNvPr id="28" name="ZoneTexte 27"/>
          <p:cNvSpPr txBox="1"/>
          <p:nvPr/>
        </p:nvSpPr>
        <p:spPr>
          <a:xfrm>
            <a:off x="488950" y="5451475"/>
            <a:ext cx="1219200" cy="307975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>
            <a:spAutoFit/>
          </a:bodyPr>
          <a:lstStyle/>
          <a:p>
            <a:pPr>
              <a:defRPr/>
            </a:pPr>
            <a:r>
              <a:rPr lang="fr-FR" sz="1400" dirty="0">
                <a:solidFill>
                  <a:schemeClr val="tx2">
                    <a:lumMod val="50000"/>
                  </a:schemeClr>
                </a:solidFill>
              </a:rPr>
              <a:t>Training</a:t>
            </a:r>
            <a:r>
              <a:rPr lang="fr-FR" sz="1400" dirty="0"/>
              <a:t> </a:t>
            </a:r>
          </a:p>
        </p:txBody>
      </p:sp>
      <p:sp>
        <p:nvSpPr>
          <p:cNvPr id="29" name="Flèche vers le bas 28"/>
          <p:cNvSpPr/>
          <p:nvPr/>
        </p:nvSpPr>
        <p:spPr>
          <a:xfrm>
            <a:off x="4341813" y="2519363"/>
            <a:ext cx="430212" cy="5794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" name="ZoneTexte 29"/>
          <p:cNvSpPr txBox="1"/>
          <p:nvPr/>
        </p:nvSpPr>
        <p:spPr>
          <a:xfrm>
            <a:off x="2114550" y="5886450"/>
            <a:ext cx="1219200" cy="738188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>
            <a:spAutoFit/>
          </a:bodyPr>
          <a:lstStyle/>
          <a:p>
            <a:pPr>
              <a:defRPr/>
            </a:pPr>
            <a:r>
              <a:rPr lang="fr-FR" sz="1400" dirty="0" err="1">
                <a:solidFill>
                  <a:schemeClr val="tx2">
                    <a:lumMod val="50000"/>
                  </a:schemeClr>
                </a:solidFill>
              </a:rPr>
              <a:t>Employers</a:t>
            </a:r>
            <a:r>
              <a:rPr lang="fr-FR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fr-FR" sz="1400" dirty="0" err="1">
                <a:solidFill>
                  <a:schemeClr val="tx2">
                    <a:lumMod val="50000"/>
                  </a:schemeClr>
                </a:solidFill>
              </a:rPr>
              <a:t>involved</a:t>
            </a:r>
            <a:r>
              <a:rPr lang="fr-FR" sz="1400" dirty="0">
                <a:solidFill>
                  <a:schemeClr val="tx2">
                    <a:lumMod val="50000"/>
                  </a:schemeClr>
                </a:solidFill>
              </a:rPr>
              <a:t> in CSR</a:t>
            </a:r>
            <a:endParaRPr lang="fr-FR" sz="1400" dirty="0"/>
          </a:p>
        </p:txBody>
      </p:sp>
      <p:sp>
        <p:nvSpPr>
          <p:cNvPr id="31" name="ZoneTexte 30"/>
          <p:cNvSpPr txBox="1"/>
          <p:nvPr/>
        </p:nvSpPr>
        <p:spPr>
          <a:xfrm>
            <a:off x="3552825" y="6103938"/>
            <a:ext cx="1219200" cy="739775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>
            <a:spAutoFit/>
          </a:bodyPr>
          <a:lstStyle/>
          <a:p>
            <a:pPr>
              <a:defRPr/>
            </a:pPr>
            <a:r>
              <a:rPr lang="fr-FR" sz="1400" dirty="0" err="1">
                <a:solidFill>
                  <a:schemeClr val="tx2">
                    <a:lumMod val="50000"/>
                  </a:schemeClr>
                </a:solidFill>
              </a:rPr>
              <a:t>Private</a:t>
            </a:r>
            <a:r>
              <a:rPr lang="fr-FR" sz="1400" dirty="0">
                <a:solidFill>
                  <a:schemeClr val="tx2">
                    <a:lumMod val="50000"/>
                  </a:schemeClr>
                </a:solidFill>
              </a:rPr>
              <a:t> or Public </a:t>
            </a:r>
            <a:r>
              <a:rPr lang="fr-FR" sz="1400" dirty="0" err="1">
                <a:solidFill>
                  <a:schemeClr val="tx2">
                    <a:lumMod val="50000"/>
                  </a:schemeClr>
                </a:solidFill>
              </a:rPr>
              <a:t>Employers</a:t>
            </a:r>
            <a:r>
              <a:rPr lang="fr-FR" sz="1400" dirty="0"/>
              <a:t> </a:t>
            </a:r>
          </a:p>
        </p:txBody>
      </p:sp>
      <p:cxnSp>
        <p:nvCxnSpPr>
          <p:cNvPr id="32" name="Connecteur droit 31"/>
          <p:cNvCxnSpPr/>
          <p:nvPr/>
        </p:nvCxnSpPr>
        <p:spPr>
          <a:xfrm>
            <a:off x="2273300" y="1546225"/>
            <a:ext cx="344488" cy="785813"/>
          </a:xfrm>
          <a:prstGeom prst="line">
            <a:avLst/>
          </a:prstGeom>
          <a:ln w="12700">
            <a:solidFill>
              <a:srgbClr val="7EA2D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/>
          <p:cNvCxnSpPr>
            <a:stCxn id="23" idx="3"/>
          </p:cNvCxnSpPr>
          <p:nvPr/>
        </p:nvCxnSpPr>
        <p:spPr>
          <a:xfrm flipV="1">
            <a:off x="1930400" y="3157538"/>
            <a:ext cx="342900" cy="279400"/>
          </a:xfrm>
          <a:prstGeom prst="line">
            <a:avLst/>
          </a:prstGeom>
          <a:ln w="12700">
            <a:solidFill>
              <a:srgbClr val="7EA2D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/>
          <p:cNvCxnSpPr/>
          <p:nvPr/>
        </p:nvCxnSpPr>
        <p:spPr>
          <a:xfrm flipV="1">
            <a:off x="1708150" y="4941888"/>
            <a:ext cx="565150" cy="541337"/>
          </a:xfrm>
          <a:prstGeom prst="line">
            <a:avLst/>
          </a:prstGeom>
          <a:ln w="12700">
            <a:solidFill>
              <a:srgbClr val="7EA2D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/>
          <p:cNvCxnSpPr/>
          <p:nvPr/>
        </p:nvCxnSpPr>
        <p:spPr>
          <a:xfrm flipV="1">
            <a:off x="3282950" y="5778500"/>
            <a:ext cx="465138" cy="368300"/>
          </a:xfrm>
          <a:prstGeom prst="line">
            <a:avLst/>
          </a:prstGeom>
          <a:ln>
            <a:solidFill>
              <a:srgbClr val="6666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/>
          <p:cNvCxnSpPr>
            <a:stCxn id="18" idx="3"/>
          </p:cNvCxnSpPr>
          <p:nvPr/>
        </p:nvCxnSpPr>
        <p:spPr>
          <a:xfrm>
            <a:off x="1930400" y="2332038"/>
            <a:ext cx="261938" cy="149225"/>
          </a:xfrm>
          <a:prstGeom prst="line">
            <a:avLst/>
          </a:prstGeom>
          <a:ln w="12700">
            <a:solidFill>
              <a:srgbClr val="7EA2D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>
            <a:stCxn id="31" idx="0"/>
          </p:cNvCxnSpPr>
          <p:nvPr/>
        </p:nvCxnSpPr>
        <p:spPr>
          <a:xfrm flipV="1">
            <a:off x="4162425" y="5778500"/>
            <a:ext cx="0" cy="325438"/>
          </a:xfrm>
          <a:prstGeom prst="line">
            <a:avLst/>
          </a:prstGeom>
          <a:ln w="12700">
            <a:solidFill>
              <a:srgbClr val="7EA2D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>
            <a:stCxn id="21" idx="3"/>
          </p:cNvCxnSpPr>
          <p:nvPr/>
        </p:nvCxnSpPr>
        <p:spPr>
          <a:xfrm>
            <a:off x="1627188" y="4681538"/>
            <a:ext cx="565150" cy="0"/>
          </a:xfrm>
          <a:prstGeom prst="line">
            <a:avLst/>
          </a:prstGeom>
          <a:ln w="12700">
            <a:solidFill>
              <a:srgbClr val="7EA2D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>
            <a:off x="6400800" y="4941888"/>
            <a:ext cx="403225" cy="541337"/>
          </a:xfrm>
          <a:prstGeom prst="line">
            <a:avLst/>
          </a:prstGeom>
          <a:ln w="12700">
            <a:solidFill>
              <a:srgbClr val="7EA2D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/>
        </p:nvCxnSpPr>
        <p:spPr>
          <a:xfrm flipV="1">
            <a:off x="7642225" y="4595813"/>
            <a:ext cx="0" cy="2492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/>
          <p:cNvCxnSpPr>
            <a:endCxn id="27" idx="1"/>
          </p:cNvCxnSpPr>
          <p:nvPr/>
        </p:nvCxnSpPr>
        <p:spPr>
          <a:xfrm>
            <a:off x="6804025" y="4681538"/>
            <a:ext cx="409575" cy="57150"/>
          </a:xfrm>
          <a:prstGeom prst="line">
            <a:avLst/>
          </a:prstGeom>
          <a:ln w="12700">
            <a:solidFill>
              <a:srgbClr val="7EA2D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/>
          <p:cNvCxnSpPr>
            <a:endCxn id="25" idx="1"/>
          </p:cNvCxnSpPr>
          <p:nvPr/>
        </p:nvCxnSpPr>
        <p:spPr>
          <a:xfrm>
            <a:off x="6804025" y="3157538"/>
            <a:ext cx="409575" cy="5413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42"/>
          <p:cNvCxnSpPr/>
          <p:nvPr/>
        </p:nvCxnSpPr>
        <p:spPr>
          <a:xfrm flipH="1" flipV="1">
            <a:off x="6804025" y="2981325"/>
            <a:ext cx="409575" cy="23813"/>
          </a:xfrm>
          <a:prstGeom prst="line">
            <a:avLst/>
          </a:prstGeom>
          <a:ln w="12700">
            <a:solidFill>
              <a:srgbClr val="7EA2D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43"/>
          <p:cNvCxnSpPr/>
          <p:nvPr/>
        </p:nvCxnSpPr>
        <p:spPr>
          <a:xfrm flipH="1">
            <a:off x="6804025" y="2070100"/>
            <a:ext cx="320675" cy="261938"/>
          </a:xfrm>
          <a:prstGeom prst="line">
            <a:avLst/>
          </a:prstGeom>
          <a:ln w="12700">
            <a:solidFill>
              <a:srgbClr val="7EA2D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44"/>
          <p:cNvCxnSpPr>
            <a:stCxn id="24" idx="1"/>
          </p:cNvCxnSpPr>
          <p:nvPr/>
        </p:nvCxnSpPr>
        <p:spPr>
          <a:xfrm flipH="1">
            <a:off x="6804025" y="2481263"/>
            <a:ext cx="8382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2191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0" y="6733493"/>
            <a:ext cx="9143999" cy="124507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1" y="-1"/>
            <a:ext cx="9143999" cy="1313549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9" name="Immagine 8" descr="logo intern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2265" y="0"/>
            <a:ext cx="5881734" cy="1321167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102637" y="129705"/>
            <a:ext cx="78544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2400" b="1" dirty="0">
                <a:solidFill>
                  <a:schemeClr val="bg1"/>
                </a:solidFill>
                <a:latin typeface="Titillium semibold"/>
              </a:rPr>
              <a:t>Pôle </a:t>
            </a:r>
            <a:r>
              <a:rPr lang="fr-FR" sz="2400" b="1" dirty="0" err="1">
                <a:solidFill>
                  <a:schemeClr val="bg1"/>
                </a:solidFill>
                <a:latin typeface="Titillium semibold"/>
              </a:rPr>
              <a:t>emploi’s</a:t>
            </a:r>
            <a:r>
              <a:rPr lang="fr-FR" sz="2400" b="1" dirty="0">
                <a:solidFill>
                  <a:schemeClr val="bg1"/>
                </a:solidFill>
                <a:latin typeface="Titillium semibold"/>
              </a:rPr>
              <a:t> </a:t>
            </a:r>
            <a:r>
              <a:rPr lang="fr-FR" sz="2400" b="1" dirty="0" err="1">
                <a:solidFill>
                  <a:schemeClr val="bg1"/>
                </a:solidFill>
                <a:latin typeface="Titillium semibold"/>
              </a:rPr>
              <a:t>Partnerships</a:t>
            </a:r>
            <a:r>
              <a:rPr lang="fr-FR" sz="2400" b="1" dirty="0">
                <a:solidFill>
                  <a:schemeClr val="bg1"/>
                </a:solidFill>
                <a:latin typeface="Titillium semibold"/>
              </a:rPr>
              <a:t> to support </a:t>
            </a:r>
            <a:r>
              <a:rPr lang="fr-FR" sz="2400" b="1" dirty="0" err="1">
                <a:solidFill>
                  <a:schemeClr val="bg1"/>
                </a:solidFill>
                <a:latin typeface="Titillium semibold"/>
              </a:rPr>
              <a:t>either</a:t>
            </a:r>
            <a:r>
              <a:rPr lang="fr-FR" sz="2400" b="1" dirty="0">
                <a:solidFill>
                  <a:schemeClr val="bg1"/>
                </a:solidFill>
                <a:latin typeface="Titillium semibold"/>
              </a:rPr>
              <a:t> </a:t>
            </a:r>
            <a:r>
              <a:rPr lang="fr-FR" sz="2400" b="1" dirty="0" err="1">
                <a:solidFill>
                  <a:schemeClr val="bg1"/>
                </a:solidFill>
                <a:latin typeface="Titillium semibold"/>
              </a:rPr>
              <a:t>low-qualified</a:t>
            </a:r>
            <a:r>
              <a:rPr lang="fr-FR" sz="2400" b="1" dirty="0">
                <a:solidFill>
                  <a:schemeClr val="bg1"/>
                </a:solidFill>
                <a:latin typeface="Titillium semibold"/>
              </a:rPr>
              <a:t> and </a:t>
            </a:r>
            <a:r>
              <a:rPr lang="fr-FR" sz="2400" b="1" dirty="0" err="1">
                <a:solidFill>
                  <a:schemeClr val="bg1"/>
                </a:solidFill>
                <a:latin typeface="Titillium semibold"/>
              </a:rPr>
              <a:t>students</a:t>
            </a:r>
            <a:endParaRPr lang="fr-FR" sz="2400" b="1" dirty="0">
              <a:solidFill>
                <a:schemeClr val="bg1"/>
              </a:solidFill>
              <a:latin typeface="Titillium semibold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445986" y="6442485"/>
            <a:ext cx="641753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900" dirty="0" smtClean="0">
              <a:solidFill>
                <a:srgbClr val="0066CC"/>
              </a:solidFill>
              <a:latin typeface="Titillium light"/>
              <a:cs typeface="Titillium light"/>
            </a:endParaRPr>
          </a:p>
        </p:txBody>
      </p:sp>
      <p:pic>
        <p:nvPicPr>
          <p:cNvPr id="11" name="Immagine 10" descr="logh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0000" y="6163965"/>
            <a:ext cx="2886638" cy="475180"/>
          </a:xfrm>
          <a:prstGeom prst="rect">
            <a:avLst/>
          </a:prstGeom>
        </p:spPr>
      </p:pic>
      <p:sp>
        <p:nvSpPr>
          <p:cNvPr id="12" name="ZoneTexte 11"/>
          <p:cNvSpPr txBox="1"/>
          <p:nvPr/>
        </p:nvSpPr>
        <p:spPr>
          <a:xfrm>
            <a:off x="107156" y="1371587"/>
            <a:ext cx="8929688" cy="22780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sz="1400" b="1" dirty="0">
                <a:solidFill>
                  <a:schemeClr val="tx2">
                    <a:lumMod val="50000"/>
                  </a:schemeClr>
                </a:solidFill>
              </a:rPr>
              <a:t>‘Missions locales’ </a:t>
            </a:r>
            <a:r>
              <a:rPr lang="fr-FR" sz="1600" dirty="0">
                <a:solidFill>
                  <a:schemeClr val="tx2">
                    <a:lumMod val="50000"/>
                  </a:schemeClr>
                </a:solidFill>
              </a:rPr>
              <a:t>: </a:t>
            </a:r>
            <a:r>
              <a:rPr lang="fr-FR" sz="1400" dirty="0">
                <a:solidFill>
                  <a:schemeClr val="tx2">
                    <a:lumMod val="50000"/>
                  </a:schemeClr>
                </a:solidFill>
              </a:rPr>
              <a:t>a National agreement has been </a:t>
            </a:r>
            <a:r>
              <a:rPr lang="fr-FR" sz="1400" dirty="0" err="1">
                <a:solidFill>
                  <a:schemeClr val="tx2">
                    <a:lumMod val="50000"/>
                  </a:schemeClr>
                </a:solidFill>
              </a:rPr>
              <a:t>signed</a:t>
            </a:r>
            <a:r>
              <a:rPr lang="fr-FR" sz="1400" dirty="0">
                <a:solidFill>
                  <a:schemeClr val="tx2">
                    <a:lumMod val="50000"/>
                  </a:schemeClr>
                </a:solidFill>
              </a:rPr>
              <a:t> for the 2015-2017 </a:t>
            </a:r>
            <a:r>
              <a:rPr lang="fr-FR" sz="1400" dirty="0" err="1">
                <a:solidFill>
                  <a:schemeClr val="tx2">
                    <a:lumMod val="50000"/>
                  </a:schemeClr>
                </a:solidFill>
              </a:rPr>
              <a:t>period</a:t>
            </a:r>
            <a:r>
              <a:rPr lang="fr-FR" sz="1400" dirty="0">
                <a:solidFill>
                  <a:schemeClr val="tx2">
                    <a:lumMod val="50000"/>
                  </a:schemeClr>
                </a:solidFill>
              </a:rPr>
              <a:t>. </a:t>
            </a:r>
            <a:r>
              <a:rPr lang="fr-FR" sz="1400" dirty="0" err="1">
                <a:solidFill>
                  <a:schemeClr val="tx2">
                    <a:lumMod val="50000"/>
                  </a:schemeClr>
                </a:solidFill>
              </a:rPr>
              <a:t>Each</a:t>
            </a:r>
            <a:r>
              <a:rPr lang="fr-FR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fr-FR" sz="1400" dirty="0" err="1">
                <a:solidFill>
                  <a:schemeClr val="tx2">
                    <a:lumMod val="50000"/>
                  </a:schemeClr>
                </a:solidFill>
              </a:rPr>
              <a:t>year</a:t>
            </a:r>
            <a:r>
              <a:rPr lang="fr-FR" sz="1400" dirty="0">
                <a:solidFill>
                  <a:schemeClr val="tx2">
                    <a:lumMod val="50000"/>
                  </a:schemeClr>
                </a:solidFill>
              </a:rPr>
              <a:t>, </a:t>
            </a:r>
          </a:p>
          <a:p>
            <a:pPr>
              <a:defRPr/>
            </a:pPr>
            <a:r>
              <a:rPr lang="fr-FR" sz="1400" dirty="0">
                <a:solidFill>
                  <a:schemeClr val="tx2">
                    <a:lumMod val="50000"/>
                  </a:schemeClr>
                </a:solidFill>
              </a:rPr>
              <a:t>150 000 </a:t>
            </a:r>
            <a:r>
              <a:rPr lang="fr-FR" sz="1400" dirty="0" err="1">
                <a:solidFill>
                  <a:schemeClr val="tx2">
                    <a:lumMod val="50000"/>
                  </a:schemeClr>
                </a:solidFill>
              </a:rPr>
              <a:t>young</a:t>
            </a:r>
            <a:r>
              <a:rPr lang="fr-FR" sz="1400" dirty="0">
                <a:solidFill>
                  <a:schemeClr val="tx2">
                    <a:lumMod val="50000"/>
                  </a:schemeClr>
                </a:solidFill>
              </a:rPr>
              <a:t> people </a:t>
            </a:r>
            <a:r>
              <a:rPr lang="fr-FR" sz="1400" dirty="0" err="1">
                <a:solidFill>
                  <a:schemeClr val="tx2">
                    <a:lumMod val="50000"/>
                  </a:schemeClr>
                </a:solidFill>
              </a:rPr>
              <a:t>aged</a:t>
            </a:r>
            <a:r>
              <a:rPr lang="fr-FR" sz="1400" dirty="0">
                <a:solidFill>
                  <a:schemeClr val="tx2">
                    <a:lumMod val="50000"/>
                  </a:schemeClr>
                </a:solidFill>
              </a:rPr>
              <a:t> 16 to 25 </a:t>
            </a:r>
            <a:r>
              <a:rPr lang="fr-FR" sz="1400" dirty="0" err="1">
                <a:solidFill>
                  <a:schemeClr val="tx2">
                    <a:lumMod val="50000"/>
                  </a:schemeClr>
                </a:solidFill>
              </a:rPr>
              <a:t>who</a:t>
            </a:r>
            <a:r>
              <a:rPr lang="fr-FR" sz="1400" dirty="0">
                <a:solidFill>
                  <a:schemeClr val="tx2">
                    <a:lumMod val="50000"/>
                  </a:schemeClr>
                </a:solidFill>
              </a:rPr>
              <a:t> face social and </a:t>
            </a:r>
            <a:r>
              <a:rPr lang="fr-FR" sz="1400" dirty="0" err="1">
                <a:solidFill>
                  <a:schemeClr val="tx2">
                    <a:lumMod val="50000"/>
                  </a:schemeClr>
                </a:solidFill>
              </a:rPr>
              <a:t>work</a:t>
            </a:r>
            <a:r>
              <a:rPr lang="fr-FR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fr-FR" sz="1400" dirty="0" err="1">
                <a:solidFill>
                  <a:schemeClr val="tx2">
                    <a:lumMod val="50000"/>
                  </a:schemeClr>
                </a:solidFill>
              </a:rPr>
              <a:t>integration</a:t>
            </a:r>
            <a:r>
              <a:rPr lang="fr-FR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fr-FR" sz="1400" dirty="0" err="1">
                <a:solidFill>
                  <a:schemeClr val="tx2">
                    <a:lumMod val="50000"/>
                  </a:schemeClr>
                </a:solidFill>
              </a:rPr>
              <a:t>difficulties</a:t>
            </a:r>
            <a:r>
              <a:rPr lang="fr-FR" sz="1400" dirty="0">
                <a:solidFill>
                  <a:schemeClr val="tx2">
                    <a:lumMod val="50000"/>
                  </a:schemeClr>
                </a:solidFill>
              </a:rPr>
              <a:t> are </a:t>
            </a:r>
            <a:r>
              <a:rPr lang="fr-FR" sz="1400" dirty="0" err="1">
                <a:solidFill>
                  <a:schemeClr val="tx2">
                    <a:lumMod val="50000"/>
                  </a:schemeClr>
                </a:solidFill>
              </a:rPr>
              <a:t>reffered</a:t>
            </a:r>
            <a:r>
              <a:rPr lang="fr-FR" sz="1400" dirty="0">
                <a:solidFill>
                  <a:schemeClr val="tx2">
                    <a:lumMod val="50000"/>
                  </a:schemeClr>
                </a:solidFill>
              </a:rPr>
              <a:t> to </a:t>
            </a:r>
            <a:r>
              <a:rPr lang="fr-FR" sz="1400" dirty="0" err="1">
                <a:solidFill>
                  <a:schemeClr val="tx2">
                    <a:lumMod val="50000"/>
                  </a:schemeClr>
                </a:solidFill>
              </a:rPr>
              <a:t>them</a:t>
            </a:r>
            <a:r>
              <a:rPr lang="fr-FR" sz="1400" dirty="0">
                <a:solidFill>
                  <a:schemeClr val="tx2">
                    <a:lumMod val="50000"/>
                  </a:schemeClr>
                </a:solidFill>
              </a:rPr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sz="1400" dirty="0">
                <a:solidFill>
                  <a:schemeClr val="tx2">
                    <a:lumMod val="50000"/>
                  </a:schemeClr>
                </a:solidFill>
              </a:rPr>
              <a:t> The </a:t>
            </a:r>
            <a:r>
              <a:rPr lang="fr-FR" sz="1400" dirty="0" err="1">
                <a:solidFill>
                  <a:schemeClr val="tx2">
                    <a:lumMod val="50000"/>
                  </a:schemeClr>
                </a:solidFill>
              </a:rPr>
              <a:t>referral</a:t>
            </a:r>
            <a:r>
              <a:rPr lang="fr-FR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fr-FR" sz="1400" dirty="0" err="1">
                <a:solidFill>
                  <a:schemeClr val="tx2">
                    <a:lumMod val="50000"/>
                  </a:schemeClr>
                </a:solidFill>
              </a:rPr>
              <a:t>is</a:t>
            </a:r>
            <a:r>
              <a:rPr lang="fr-FR" sz="1400" dirty="0">
                <a:solidFill>
                  <a:schemeClr val="tx2">
                    <a:lumMod val="50000"/>
                  </a:schemeClr>
                </a:solidFill>
              </a:rPr>
              <a:t> no more </a:t>
            </a:r>
            <a:r>
              <a:rPr lang="fr-FR" sz="1400" dirty="0" err="1">
                <a:solidFill>
                  <a:schemeClr val="tx2">
                    <a:lumMod val="50000"/>
                  </a:schemeClr>
                </a:solidFill>
              </a:rPr>
              <a:t>based</a:t>
            </a:r>
            <a:r>
              <a:rPr lang="fr-FR" sz="1400" dirty="0">
                <a:solidFill>
                  <a:schemeClr val="tx2">
                    <a:lumMod val="50000"/>
                  </a:schemeClr>
                </a:solidFill>
              </a:rPr>
              <a:t> on administrative </a:t>
            </a:r>
            <a:r>
              <a:rPr lang="fr-FR" sz="1400" dirty="0" err="1">
                <a:solidFill>
                  <a:schemeClr val="tx2">
                    <a:lumMod val="50000"/>
                  </a:schemeClr>
                </a:solidFill>
              </a:rPr>
              <a:t>criteria</a:t>
            </a:r>
            <a:r>
              <a:rPr lang="fr-FR" sz="1400" dirty="0">
                <a:solidFill>
                  <a:schemeClr val="tx2">
                    <a:lumMod val="50000"/>
                  </a:schemeClr>
                </a:solidFill>
              </a:rPr>
              <a:t> but on </a:t>
            </a:r>
            <a:r>
              <a:rPr lang="fr-FR" sz="1400" dirty="0" err="1">
                <a:solidFill>
                  <a:schemeClr val="tx2">
                    <a:lumMod val="50000"/>
                  </a:schemeClr>
                </a:solidFill>
              </a:rPr>
              <a:t>individual’s</a:t>
            </a:r>
            <a:r>
              <a:rPr lang="fr-FR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fr-FR" sz="1400" dirty="0" err="1">
                <a:solidFill>
                  <a:schemeClr val="tx2">
                    <a:lumMod val="50000"/>
                  </a:schemeClr>
                </a:solidFill>
              </a:rPr>
              <a:t>needs</a:t>
            </a:r>
            <a:r>
              <a:rPr lang="fr-FR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fr-FR" sz="1400" dirty="0" err="1">
                <a:solidFill>
                  <a:schemeClr val="tx2">
                    <a:lumMod val="50000"/>
                  </a:schemeClr>
                </a:solidFill>
              </a:rPr>
              <a:t>identified</a:t>
            </a:r>
            <a:r>
              <a:rPr lang="fr-FR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fr-FR" sz="1400" dirty="0" err="1">
                <a:solidFill>
                  <a:schemeClr val="tx2">
                    <a:lumMod val="50000"/>
                  </a:schemeClr>
                </a:solidFill>
              </a:rPr>
              <a:t>during</a:t>
            </a:r>
            <a:r>
              <a:rPr lang="fr-FR" sz="1400" dirty="0">
                <a:solidFill>
                  <a:schemeClr val="tx2">
                    <a:lumMod val="50000"/>
                  </a:schemeClr>
                </a:solidFill>
              </a:rPr>
              <a:t> an interview </a:t>
            </a:r>
            <a:r>
              <a:rPr lang="fr-FR" sz="1400" dirty="0" err="1">
                <a:solidFill>
                  <a:schemeClr val="tx2">
                    <a:lumMod val="50000"/>
                  </a:schemeClr>
                </a:solidFill>
              </a:rPr>
              <a:t>with</a:t>
            </a:r>
            <a:r>
              <a:rPr lang="fr-FR" sz="1400" dirty="0">
                <a:solidFill>
                  <a:schemeClr val="tx2">
                    <a:lumMod val="50000"/>
                  </a:schemeClr>
                </a:solidFill>
              </a:rPr>
              <a:t> a </a:t>
            </a:r>
            <a:r>
              <a:rPr lang="fr-FR" sz="1400" dirty="0" err="1">
                <a:solidFill>
                  <a:schemeClr val="tx2">
                    <a:lumMod val="50000"/>
                  </a:schemeClr>
                </a:solidFill>
              </a:rPr>
              <a:t>counsellor</a:t>
            </a:r>
            <a:r>
              <a:rPr lang="fr-FR" sz="1400" dirty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sz="1400" dirty="0">
                <a:solidFill>
                  <a:schemeClr val="tx2">
                    <a:lumMod val="50000"/>
                  </a:schemeClr>
                </a:solidFill>
              </a:rPr>
              <a:t>The </a:t>
            </a:r>
            <a:r>
              <a:rPr lang="fr-FR" sz="1400" dirty="0" err="1">
                <a:solidFill>
                  <a:schemeClr val="tx2">
                    <a:lumMod val="50000"/>
                  </a:schemeClr>
                </a:solidFill>
              </a:rPr>
              <a:t>results</a:t>
            </a:r>
            <a:r>
              <a:rPr lang="fr-FR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fr-FR" sz="1400" dirty="0" err="1">
                <a:solidFill>
                  <a:schemeClr val="tx2">
                    <a:lumMod val="50000"/>
                  </a:schemeClr>
                </a:solidFill>
              </a:rPr>
              <a:t>demanded</a:t>
            </a:r>
            <a:r>
              <a:rPr lang="fr-FR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fr-FR" sz="1400" dirty="0" err="1">
                <a:solidFill>
                  <a:schemeClr val="tx2">
                    <a:lumMod val="50000"/>
                  </a:schemeClr>
                </a:solidFill>
              </a:rPr>
              <a:t>now</a:t>
            </a:r>
            <a:r>
              <a:rPr lang="fr-FR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fr-FR" sz="1400" dirty="0" err="1">
                <a:solidFill>
                  <a:schemeClr val="tx2">
                    <a:lumMod val="50000"/>
                  </a:schemeClr>
                </a:solidFill>
              </a:rPr>
              <a:t>rely</a:t>
            </a:r>
            <a:r>
              <a:rPr lang="fr-FR" sz="1400" dirty="0">
                <a:solidFill>
                  <a:schemeClr val="tx2">
                    <a:lumMod val="50000"/>
                  </a:schemeClr>
                </a:solidFill>
              </a:rPr>
              <a:t> on the </a:t>
            </a:r>
            <a:r>
              <a:rPr lang="fr-FR" sz="1400" dirty="0" err="1">
                <a:solidFill>
                  <a:schemeClr val="tx2">
                    <a:lumMod val="50000"/>
                  </a:schemeClr>
                </a:solidFill>
              </a:rPr>
              <a:t>same</a:t>
            </a:r>
            <a:r>
              <a:rPr lang="fr-FR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fr-FR" sz="1400" dirty="0" err="1">
                <a:solidFill>
                  <a:schemeClr val="tx2">
                    <a:lumMod val="50000"/>
                  </a:schemeClr>
                </a:solidFill>
              </a:rPr>
              <a:t>indicators</a:t>
            </a:r>
            <a:r>
              <a:rPr lang="fr-FR" sz="1400" dirty="0">
                <a:solidFill>
                  <a:schemeClr val="tx2">
                    <a:lumMod val="50000"/>
                  </a:schemeClr>
                </a:solidFill>
              </a:rPr>
              <a:t> as </a:t>
            </a:r>
            <a:r>
              <a:rPr lang="fr-FR" sz="1400" dirty="0" err="1">
                <a:solidFill>
                  <a:schemeClr val="tx2">
                    <a:lumMod val="50000"/>
                  </a:schemeClr>
                </a:solidFill>
              </a:rPr>
              <a:t>those</a:t>
            </a:r>
            <a:r>
              <a:rPr lang="fr-FR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fr-FR" sz="1400" dirty="0" err="1">
                <a:solidFill>
                  <a:schemeClr val="tx2">
                    <a:lumMod val="50000"/>
                  </a:schemeClr>
                </a:solidFill>
              </a:rPr>
              <a:t>used</a:t>
            </a:r>
            <a:r>
              <a:rPr lang="fr-FR" sz="1400" dirty="0">
                <a:solidFill>
                  <a:schemeClr val="tx2">
                    <a:lumMod val="50000"/>
                  </a:schemeClr>
                </a:solidFill>
              </a:rPr>
              <a:t> at Pôle emploi : placement </a:t>
            </a:r>
            <a:r>
              <a:rPr lang="fr-FR" sz="1400" dirty="0" err="1">
                <a:solidFill>
                  <a:schemeClr val="tx2">
                    <a:lumMod val="50000"/>
                  </a:schemeClr>
                </a:solidFill>
              </a:rPr>
              <a:t>into</a:t>
            </a:r>
            <a:r>
              <a:rPr lang="fr-FR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fr-FR" sz="1400" dirty="0" err="1">
                <a:solidFill>
                  <a:schemeClr val="tx2">
                    <a:lumMod val="50000"/>
                  </a:schemeClr>
                </a:solidFill>
              </a:rPr>
              <a:t>work</a:t>
            </a:r>
            <a:r>
              <a:rPr lang="fr-FR" sz="1400" dirty="0">
                <a:solidFill>
                  <a:schemeClr val="tx2">
                    <a:lumMod val="50000"/>
                  </a:schemeClr>
                </a:solidFill>
              </a:rPr>
              <a:t> and </a:t>
            </a:r>
            <a:r>
              <a:rPr lang="fr-FR" sz="1400" dirty="0" err="1">
                <a:solidFill>
                  <a:schemeClr val="tx2">
                    <a:lumMod val="50000"/>
                  </a:schemeClr>
                </a:solidFill>
              </a:rPr>
              <a:t>users</a:t>
            </a:r>
            <a:r>
              <a:rPr lang="fr-FR" sz="1400" dirty="0">
                <a:solidFill>
                  <a:schemeClr val="tx2">
                    <a:lumMod val="50000"/>
                  </a:schemeClr>
                </a:solidFill>
              </a:rPr>
              <a:t> satisfaction.</a:t>
            </a:r>
            <a:endParaRPr lang="fr-FR" altLang="fr-FR" sz="1400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defRPr/>
            </a:pPr>
            <a:r>
              <a:rPr lang="fr-FR" altLang="fr-FR" sz="1400" dirty="0">
                <a:solidFill>
                  <a:schemeClr val="tx2">
                    <a:lumMod val="50000"/>
                  </a:schemeClr>
                </a:solidFill>
              </a:rPr>
              <a:t>‘Missions locales’ are </a:t>
            </a:r>
            <a:r>
              <a:rPr lang="fr-FR" altLang="fr-FR" sz="1400" dirty="0" err="1">
                <a:solidFill>
                  <a:schemeClr val="tx2">
                    <a:lumMod val="50000"/>
                  </a:schemeClr>
                </a:solidFill>
              </a:rPr>
              <a:t>also</a:t>
            </a:r>
            <a:r>
              <a:rPr lang="fr-FR" altLang="fr-FR" sz="1400" dirty="0">
                <a:solidFill>
                  <a:schemeClr val="tx2">
                    <a:lumMod val="50000"/>
                  </a:schemeClr>
                </a:solidFill>
              </a:rPr>
              <a:t> in charge of ‘</a:t>
            </a:r>
            <a:r>
              <a:rPr lang="fr-FR" altLang="fr-FR" sz="1400" b="1" dirty="0">
                <a:solidFill>
                  <a:schemeClr val="tx2">
                    <a:lumMod val="50000"/>
                  </a:schemeClr>
                </a:solidFill>
              </a:rPr>
              <a:t>Garantie jeunes </a:t>
            </a:r>
            <a:r>
              <a:rPr lang="fr-FR" altLang="fr-FR" sz="1400" dirty="0">
                <a:solidFill>
                  <a:schemeClr val="tx2">
                    <a:lumMod val="50000"/>
                  </a:schemeClr>
                </a:solidFill>
              </a:rPr>
              <a:t>‘ </a:t>
            </a:r>
            <a:r>
              <a:rPr lang="fr-FR" altLang="fr-FR" sz="1400" dirty="0" err="1">
                <a:solidFill>
                  <a:schemeClr val="tx2">
                    <a:lumMod val="50000"/>
                  </a:schemeClr>
                </a:solidFill>
              </a:rPr>
              <a:t>scheme</a:t>
            </a:r>
            <a:r>
              <a:rPr lang="fr-FR" altLang="fr-FR" sz="1400" dirty="0">
                <a:solidFill>
                  <a:schemeClr val="tx2">
                    <a:lumMod val="50000"/>
                  </a:schemeClr>
                </a:solidFill>
              </a:rPr>
              <a:t>  for </a:t>
            </a:r>
            <a:r>
              <a:rPr lang="fr-FR" altLang="fr-FR" sz="1400" dirty="0" err="1">
                <a:solidFill>
                  <a:schemeClr val="tx2">
                    <a:lumMod val="50000"/>
                  </a:schemeClr>
                </a:solidFill>
              </a:rPr>
              <a:t>disadvantaged</a:t>
            </a:r>
            <a:r>
              <a:rPr lang="fr-FR" altLang="fr-FR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fr-FR" altLang="fr-FR" sz="1400" dirty="0" err="1">
                <a:solidFill>
                  <a:schemeClr val="tx2">
                    <a:lumMod val="50000"/>
                  </a:schemeClr>
                </a:solidFill>
              </a:rPr>
              <a:t>young</a:t>
            </a:r>
            <a:r>
              <a:rPr lang="fr-FR" altLang="fr-FR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fr-FR" altLang="fr-FR" sz="1400" dirty="0" err="1">
                <a:solidFill>
                  <a:schemeClr val="tx2">
                    <a:lumMod val="50000"/>
                  </a:schemeClr>
                </a:solidFill>
              </a:rPr>
              <a:t>neets</a:t>
            </a:r>
            <a:r>
              <a:rPr lang="fr-FR" altLang="fr-FR" sz="1400" dirty="0">
                <a:solidFill>
                  <a:schemeClr val="tx2">
                    <a:lumMod val="50000"/>
                  </a:schemeClr>
                </a:solidFill>
              </a:rPr>
              <a:t> (16 to 25) - 12 </a:t>
            </a:r>
            <a:r>
              <a:rPr lang="fr-FR" altLang="fr-FR" sz="1400" dirty="0" err="1">
                <a:solidFill>
                  <a:schemeClr val="tx2">
                    <a:lumMod val="50000"/>
                  </a:schemeClr>
                </a:solidFill>
              </a:rPr>
              <a:t>month</a:t>
            </a:r>
            <a:r>
              <a:rPr lang="fr-FR" altLang="fr-FR" sz="1400" dirty="0">
                <a:solidFill>
                  <a:schemeClr val="tx2">
                    <a:lumMod val="50000"/>
                  </a:schemeClr>
                </a:solidFill>
              </a:rPr>
              <a:t> intensive support (collective workshops, </a:t>
            </a:r>
            <a:r>
              <a:rPr lang="fr-FR" altLang="fr-FR" sz="1400" dirty="0" err="1">
                <a:solidFill>
                  <a:schemeClr val="tx2">
                    <a:lumMod val="50000"/>
                  </a:schemeClr>
                </a:solidFill>
              </a:rPr>
              <a:t>vocational</a:t>
            </a:r>
            <a:r>
              <a:rPr lang="fr-FR" altLang="fr-FR" sz="1400" dirty="0">
                <a:solidFill>
                  <a:schemeClr val="tx2">
                    <a:lumMod val="50000"/>
                  </a:schemeClr>
                </a:solidFill>
              </a:rPr>
              <a:t> guidance, trainings, contacts </a:t>
            </a:r>
            <a:r>
              <a:rPr lang="fr-FR" altLang="fr-FR" sz="1400" dirty="0" err="1">
                <a:solidFill>
                  <a:schemeClr val="tx2">
                    <a:lumMod val="50000"/>
                  </a:schemeClr>
                </a:solidFill>
              </a:rPr>
              <a:t>with</a:t>
            </a:r>
            <a:r>
              <a:rPr lang="fr-FR" altLang="fr-FR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fr-FR" altLang="fr-FR" sz="1400" dirty="0" err="1">
                <a:solidFill>
                  <a:schemeClr val="tx2">
                    <a:lumMod val="50000"/>
                  </a:schemeClr>
                </a:solidFill>
              </a:rPr>
              <a:t>employers</a:t>
            </a:r>
            <a:r>
              <a:rPr lang="fr-FR" altLang="fr-FR" sz="1400" dirty="0">
                <a:solidFill>
                  <a:schemeClr val="tx2">
                    <a:lumMod val="50000"/>
                  </a:schemeClr>
                </a:solidFill>
              </a:rPr>
              <a:t> and </a:t>
            </a:r>
            <a:r>
              <a:rPr lang="fr-FR" altLang="fr-FR" sz="1400" dirty="0" err="1">
                <a:solidFill>
                  <a:schemeClr val="tx2">
                    <a:lumMod val="50000"/>
                  </a:schemeClr>
                </a:solidFill>
              </a:rPr>
              <a:t>follow</a:t>
            </a:r>
            <a:r>
              <a:rPr lang="fr-FR" altLang="fr-FR" sz="1400" dirty="0">
                <a:solidFill>
                  <a:schemeClr val="tx2">
                    <a:lumMod val="50000"/>
                  </a:schemeClr>
                </a:solidFill>
              </a:rPr>
              <a:t>-up </a:t>
            </a:r>
            <a:r>
              <a:rPr lang="fr-FR" altLang="fr-FR" sz="1400" dirty="0" err="1">
                <a:solidFill>
                  <a:schemeClr val="tx2">
                    <a:lumMod val="50000"/>
                  </a:schemeClr>
                </a:solidFill>
              </a:rPr>
              <a:t>into</a:t>
            </a:r>
            <a:r>
              <a:rPr lang="fr-FR" altLang="fr-FR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fr-FR" altLang="fr-FR" sz="1400" dirty="0" err="1">
                <a:solidFill>
                  <a:schemeClr val="tx2">
                    <a:lumMod val="50000"/>
                  </a:schemeClr>
                </a:solidFill>
              </a:rPr>
              <a:t>employment</a:t>
            </a:r>
            <a:r>
              <a:rPr lang="fr-FR" altLang="fr-FR" sz="1400" dirty="0">
                <a:solidFill>
                  <a:schemeClr val="tx2">
                    <a:lumMod val="50000"/>
                  </a:schemeClr>
                </a:solidFill>
              </a:rPr>
              <a:t>). </a:t>
            </a:r>
            <a:r>
              <a:rPr lang="fr-FR" altLang="fr-FR" sz="1400" dirty="0" err="1">
                <a:solidFill>
                  <a:schemeClr val="tx2">
                    <a:lumMod val="50000"/>
                  </a:schemeClr>
                </a:solidFill>
              </a:rPr>
              <a:t>Previously</a:t>
            </a:r>
            <a:r>
              <a:rPr lang="fr-FR" altLang="fr-FR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fr-FR" altLang="fr-FR" sz="1400" dirty="0" err="1">
                <a:solidFill>
                  <a:schemeClr val="tx2">
                    <a:lumMod val="50000"/>
                  </a:schemeClr>
                </a:solidFill>
              </a:rPr>
              <a:t>based</a:t>
            </a:r>
            <a:r>
              <a:rPr lang="fr-FR" altLang="fr-FR" sz="1400" dirty="0">
                <a:solidFill>
                  <a:schemeClr val="tx2">
                    <a:lumMod val="50000"/>
                  </a:schemeClr>
                </a:solidFill>
              </a:rPr>
              <a:t> on an </a:t>
            </a:r>
            <a:r>
              <a:rPr lang="fr-FR" altLang="fr-FR" sz="1400" dirty="0" err="1">
                <a:solidFill>
                  <a:schemeClr val="tx2">
                    <a:lumMod val="50000"/>
                  </a:schemeClr>
                </a:solidFill>
              </a:rPr>
              <a:t>experiment</a:t>
            </a:r>
            <a:r>
              <a:rPr lang="fr-FR" altLang="fr-FR" sz="1400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fr-FR" altLang="fr-FR" sz="1400" dirty="0" err="1">
                <a:solidFill>
                  <a:schemeClr val="tx2">
                    <a:lumMod val="50000"/>
                  </a:schemeClr>
                </a:solidFill>
              </a:rPr>
              <a:t>it</a:t>
            </a:r>
            <a:r>
              <a:rPr lang="fr-FR" altLang="fr-FR" sz="1400" dirty="0">
                <a:solidFill>
                  <a:schemeClr val="tx2">
                    <a:lumMod val="50000"/>
                  </a:schemeClr>
                </a:solidFill>
              </a:rPr>
              <a:t> has been r</a:t>
            </a:r>
            <a:r>
              <a:rPr lang="en-GB" sz="1400" dirty="0" err="1">
                <a:solidFill>
                  <a:schemeClr val="tx2">
                    <a:lumMod val="50000"/>
                  </a:schemeClr>
                </a:solidFill>
              </a:rPr>
              <a:t>ecently</a:t>
            </a:r>
            <a:r>
              <a:rPr lang="en-GB" sz="1400" dirty="0">
                <a:solidFill>
                  <a:schemeClr val="tx2">
                    <a:lumMod val="50000"/>
                  </a:schemeClr>
                </a:solidFill>
              </a:rPr>
              <a:t> extended, to all NEETs at national level. 150 000 new participants are expected </a:t>
            </a:r>
            <a:r>
              <a:rPr lang="en-GB" sz="1400" dirty="0" smtClean="0">
                <a:solidFill>
                  <a:schemeClr val="tx2">
                    <a:lumMod val="50000"/>
                  </a:schemeClr>
                </a:solidFill>
              </a:rPr>
              <a:t>in </a:t>
            </a:r>
            <a:r>
              <a:rPr lang="en-GB" sz="1400" dirty="0">
                <a:solidFill>
                  <a:schemeClr val="tx2">
                    <a:lumMod val="50000"/>
                  </a:schemeClr>
                </a:solidFill>
              </a:rPr>
              <a:t>2017.</a:t>
            </a:r>
            <a:endParaRPr lang="fr-FR" dirty="0"/>
          </a:p>
        </p:txBody>
      </p:sp>
      <p:sp>
        <p:nvSpPr>
          <p:cNvPr id="13" name="ZoneTexte 7"/>
          <p:cNvSpPr txBox="1">
            <a:spLocks noChangeArrowheads="1"/>
          </p:cNvSpPr>
          <p:nvPr/>
        </p:nvSpPr>
        <p:spPr bwMode="auto">
          <a:xfrm>
            <a:off x="95250" y="3649649"/>
            <a:ext cx="8929688" cy="116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fr-FR" altLang="fr-FR" sz="1400" b="1" dirty="0" err="1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Adapted</a:t>
            </a:r>
            <a:r>
              <a:rPr lang="fr-FR" altLang="fr-FR" sz="14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</a:t>
            </a:r>
            <a:r>
              <a:rPr lang="fr-FR" altLang="fr-FR" sz="1400" b="1" dirty="0" err="1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Military</a:t>
            </a:r>
            <a:r>
              <a:rPr lang="fr-FR" altLang="fr-FR" sz="14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Services</a:t>
            </a:r>
            <a:r>
              <a:rPr lang="fr-FR" altLang="fr-FR" sz="14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for </a:t>
            </a:r>
            <a:r>
              <a:rPr lang="fr-FR" altLang="fr-FR" sz="1400" dirty="0" err="1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youth</a:t>
            </a:r>
            <a:r>
              <a:rPr lang="fr-FR" altLang="fr-FR" sz="14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</a:t>
            </a:r>
            <a:r>
              <a:rPr lang="fr-FR" altLang="fr-FR" sz="1400" dirty="0" err="1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from</a:t>
            </a:r>
            <a:r>
              <a:rPr lang="fr-FR" altLang="fr-FR" sz="14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</a:t>
            </a:r>
            <a:r>
              <a:rPr lang="fr-FR" altLang="fr-FR" sz="1400" dirty="0" err="1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overseas</a:t>
            </a:r>
            <a:r>
              <a:rPr lang="fr-FR" altLang="fr-FR" sz="14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</a:t>
            </a:r>
            <a:r>
              <a:rPr lang="fr-FR" altLang="fr-FR" sz="1400" dirty="0" err="1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territories</a:t>
            </a:r>
            <a:r>
              <a:rPr lang="fr-FR" altLang="fr-FR" sz="14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.  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fr-FR" altLang="fr-FR" sz="14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8 to 12 </a:t>
            </a:r>
            <a:r>
              <a:rPr lang="fr-FR" altLang="fr-FR" sz="1400" dirty="0" err="1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months</a:t>
            </a:r>
            <a:r>
              <a:rPr lang="fr-FR" altLang="fr-FR" sz="14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</a:t>
            </a:r>
            <a:r>
              <a:rPr lang="fr-FR" altLang="fr-FR" sz="1400" dirty="0" err="1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military</a:t>
            </a:r>
            <a:r>
              <a:rPr lang="fr-FR" altLang="fr-FR" sz="14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</a:t>
            </a:r>
            <a:r>
              <a:rPr lang="fr-FR" altLang="fr-FR" sz="1400" dirty="0" err="1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contract</a:t>
            </a:r>
            <a:r>
              <a:rPr lang="fr-FR" altLang="fr-FR" sz="14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to </a:t>
            </a:r>
            <a:r>
              <a:rPr lang="fr-FR" altLang="fr-FR" sz="1400" dirty="0" err="1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obtain</a:t>
            </a:r>
            <a:r>
              <a:rPr lang="fr-FR" altLang="fr-FR" sz="14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basic </a:t>
            </a:r>
            <a:r>
              <a:rPr lang="fr-FR" altLang="fr-FR" sz="1400" dirty="0" err="1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knowledge</a:t>
            </a:r>
            <a:r>
              <a:rPr lang="fr-FR" altLang="fr-FR" sz="14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, </a:t>
            </a:r>
            <a:r>
              <a:rPr lang="fr-FR" altLang="fr-FR" sz="1400" dirty="0" err="1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driving</a:t>
            </a:r>
            <a:r>
              <a:rPr lang="fr-FR" altLang="fr-FR" sz="14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</a:t>
            </a:r>
            <a:r>
              <a:rPr lang="fr-FR" altLang="fr-FR" sz="1400" dirty="0" err="1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license</a:t>
            </a:r>
            <a:r>
              <a:rPr lang="fr-FR" altLang="fr-FR" sz="14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and </a:t>
            </a:r>
            <a:r>
              <a:rPr lang="fr-FR" altLang="fr-FR" sz="1400" dirty="0" err="1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vocational</a:t>
            </a:r>
            <a:r>
              <a:rPr lang="fr-FR" altLang="fr-FR" sz="14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training </a:t>
            </a:r>
            <a:r>
              <a:rPr lang="fr-FR" altLang="fr-FR" sz="1400" dirty="0" err="1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with</a:t>
            </a:r>
            <a:r>
              <a:rPr lang="fr-FR" altLang="fr-FR" sz="14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the Pôle </a:t>
            </a:r>
            <a:r>
              <a:rPr lang="fr-FR" altLang="fr-FR" sz="1400" dirty="0" err="1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emploi’support</a:t>
            </a:r>
            <a:r>
              <a:rPr lang="fr-FR" altLang="fr-FR" sz="14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.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fr-FR" altLang="fr-FR" sz="14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6000 </a:t>
            </a:r>
            <a:r>
              <a:rPr lang="fr-FR" altLang="fr-FR" sz="1400" dirty="0" err="1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youngsters</a:t>
            </a:r>
            <a:r>
              <a:rPr lang="fr-FR" altLang="fr-FR" sz="14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</a:t>
            </a:r>
            <a:r>
              <a:rPr lang="fr-FR" altLang="fr-FR" sz="1400" dirty="0" err="1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each</a:t>
            </a:r>
            <a:r>
              <a:rPr lang="fr-FR" altLang="fr-FR" sz="14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</a:t>
            </a:r>
            <a:r>
              <a:rPr lang="fr-FR" altLang="fr-FR" sz="1400" dirty="0" err="1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year</a:t>
            </a:r>
            <a:r>
              <a:rPr lang="fr-FR" altLang="fr-FR" sz="14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</a:t>
            </a:r>
            <a:r>
              <a:rPr lang="fr-FR" altLang="fr-FR" sz="1400" dirty="0" err="1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among</a:t>
            </a:r>
            <a:r>
              <a:rPr lang="fr-FR" altLang="fr-FR" sz="14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</a:t>
            </a:r>
            <a:r>
              <a:rPr lang="fr-FR" altLang="fr-FR" sz="1400" dirty="0" err="1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them</a:t>
            </a:r>
            <a:r>
              <a:rPr lang="fr-FR" altLang="fr-FR" sz="14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40% </a:t>
            </a:r>
            <a:r>
              <a:rPr lang="fr-FR" altLang="fr-FR" sz="1400" dirty="0" err="1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illiterate</a:t>
            </a:r>
            <a:r>
              <a:rPr lang="fr-FR" altLang="fr-FR" sz="14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but 70% of participants </a:t>
            </a:r>
            <a:r>
              <a:rPr lang="fr-FR" altLang="fr-FR" sz="1400" dirty="0" err="1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succeeded</a:t>
            </a:r>
            <a:endParaRPr lang="fr-FR" altLang="fr-FR" sz="1400" dirty="0" smtClean="0">
              <a:solidFill>
                <a:schemeClr val="tx2">
                  <a:lumMod val="50000"/>
                </a:schemeClr>
              </a:solidFill>
              <a:latin typeface="+mn-lt"/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fr-FR" altLang="fr-FR" sz="14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The programme has been </a:t>
            </a:r>
            <a:r>
              <a:rPr lang="fr-FR" altLang="fr-FR" sz="1400" dirty="0" err="1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extended</a:t>
            </a:r>
            <a:r>
              <a:rPr lang="fr-FR" altLang="fr-FR" sz="14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to </a:t>
            </a:r>
            <a:r>
              <a:rPr lang="fr-FR" altLang="fr-FR" sz="1400" dirty="0" err="1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Metropolitan</a:t>
            </a:r>
            <a:r>
              <a:rPr lang="fr-FR" altLang="fr-FR" sz="14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France </a:t>
            </a:r>
            <a:r>
              <a:rPr lang="fr-FR" altLang="fr-FR" sz="1400" dirty="0" err="1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where</a:t>
            </a:r>
            <a:r>
              <a:rPr lang="fr-FR" altLang="fr-FR" sz="14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300 centres </a:t>
            </a:r>
            <a:r>
              <a:rPr lang="fr-FR" altLang="fr-FR" sz="1400" dirty="0" err="1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were</a:t>
            </a:r>
            <a:r>
              <a:rPr lang="fr-FR" altLang="fr-FR" sz="14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</a:t>
            </a:r>
            <a:r>
              <a:rPr lang="fr-FR" altLang="fr-FR" sz="1400" dirty="0" err="1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created</a:t>
            </a:r>
            <a:r>
              <a:rPr lang="fr-FR" altLang="fr-FR" sz="14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in 2015. </a:t>
            </a:r>
          </a:p>
        </p:txBody>
      </p:sp>
      <p:sp>
        <p:nvSpPr>
          <p:cNvPr id="14" name="ZoneTexte 12"/>
          <p:cNvSpPr txBox="1">
            <a:spLocks noChangeArrowheads="1"/>
          </p:cNvSpPr>
          <p:nvPr/>
        </p:nvSpPr>
        <p:spPr bwMode="auto">
          <a:xfrm>
            <a:off x="69850" y="4829962"/>
            <a:ext cx="8691563" cy="1354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fr-FR" altLang="fr-FR" sz="1400" b="1" dirty="0" err="1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Universities</a:t>
            </a:r>
            <a:r>
              <a:rPr lang="fr-FR" altLang="fr-FR" sz="14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: </a:t>
            </a:r>
            <a:r>
              <a:rPr lang="fr-FR" altLang="fr-FR" sz="14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the 2014 national agreement </a:t>
            </a:r>
            <a:r>
              <a:rPr lang="fr-FR" altLang="fr-FR" sz="1400" dirty="0" err="1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signed</a:t>
            </a:r>
            <a:r>
              <a:rPr lang="fr-FR" altLang="fr-FR" sz="14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with APEC (organisation in charge of </a:t>
            </a:r>
            <a:r>
              <a:rPr lang="fr-FR" altLang="fr-FR" sz="1400" dirty="0" err="1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supporting</a:t>
            </a:r>
            <a:r>
              <a:rPr lang="fr-FR" altLang="fr-FR" sz="14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</a:t>
            </a:r>
            <a:r>
              <a:rPr lang="fr-FR" altLang="fr-FR" sz="1400" dirty="0" err="1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executive</a:t>
            </a:r>
            <a:r>
              <a:rPr lang="fr-FR" altLang="fr-FR" sz="14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managers in </a:t>
            </a:r>
            <a:r>
              <a:rPr lang="fr-FR" altLang="fr-FR" sz="1400" dirty="0" err="1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finding</a:t>
            </a:r>
            <a:r>
              <a:rPr lang="fr-FR" altLang="fr-FR" sz="14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jobs) and Missions locales network, </a:t>
            </a:r>
            <a:r>
              <a:rPr lang="fr-FR" altLang="fr-FR" sz="1400" dirty="0" err="1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targets</a:t>
            </a:r>
            <a:r>
              <a:rPr lang="fr-FR" altLang="fr-FR" sz="14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high-</a:t>
            </a:r>
            <a:r>
              <a:rPr lang="fr-FR" altLang="fr-FR" sz="1400" dirty="0" err="1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qualified</a:t>
            </a:r>
            <a:r>
              <a:rPr lang="fr-FR" altLang="fr-FR" sz="14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</a:t>
            </a:r>
            <a:r>
              <a:rPr lang="fr-FR" altLang="fr-FR" sz="1400" dirty="0" err="1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young</a:t>
            </a:r>
            <a:r>
              <a:rPr lang="fr-FR" altLang="fr-FR" sz="14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people in </a:t>
            </a:r>
            <a:r>
              <a:rPr lang="fr-FR" altLang="fr-FR" sz="1400" dirty="0" err="1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order</a:t>
            </a:r>
            <a:r>
              <a:rPr lang="fr-FR" altLang="fr-FR" sz="14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to :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fr-FR" altLang="fr-FR" sz="14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Foster </a:t>
            </a:r>
            <a:r>
              <a:rPr lang="fr-FR" altLang="fr-FR" sz="1400" dirty="0" err="1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students</a:t>
            </a:r>
            <a:r>
              <a:rPr lang="fr-FR" altLang="fr-FR" sz="14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</a:t>
            </a:r>
            <a:r>
              <a:rPr lang="fr-FR" altLang="fr-FR" sz="1400" dirty="0" err="1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using</a:t>
            </a:r>
            <a:r>
              <a:rPr lang="fr-FR" altLang="fr-FR" sz="14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online pôle emploi’s services and explore </a:t>
            </a:r>
            <a:r>
              <a:rPr lang="fr-FR" altLang="fr-FR" sz="1400" dirty="0" err="1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our</a:t>
            </a:r>
            <a:r>
              <a:rPr lang="fr-FR" altLang="fr-FR" sz="14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range of services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fr-FR" altLang="fr-FR" sz="1400" dirty="0" err="1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Develop</a:t>
            </a:r>
            <a:r>
              <a:rPr lang="fr-FR" altLang="fr-FR" sz="14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</a:t>
            </a:r>
            <a:r>
              <a:rPr lang="fr-FR" altLang="fr-FR" sz="1400" dirty="0" err="1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apprenticeship</a:t>
            </a:r>
            <a:r>
              <a:rPr lang="fr-FR" altLang="fr-FR" sz="14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in </a:t>
            </a:r>
            <a:r>
              <a:rPr lang="fr-FR" altLang="fr-FR" sz="1400" dirty="0" err="1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higher</a:t>
            </a:r>
            <a:r>
              <a:rPr lang="fr-FR" altLang="fr-FR" sz="14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</a:t>
            </a:r>
            <a:r>
              <a:rPr lang="fr-FR" altLang="fr-FR" sz="1400" dirty="0" err="1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education</a:t>
            </a:r>
            <a:endParaRPr lang="fr-FR" altLang="fr-FR" sz="1400" dirty="0" smtClean="0">
              <a:solidFill>
                <a:schemeClr val="tx2">
                  <a:lumMod val="50000"/>
                </a:schemeClr>
              </a:solidFill>
              <a:latin typeface="+mn-lt"/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fr-FR" altLang="fr-FR" sz="1400" dirty="0" err="1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Inform</a:t>
            </a:r>
            <a:r>
              <a:rPr lang="fr-FR" altLang="fr-FR" sz="14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</a:t>
            </a:r>
            <a:r>
              <a:rPr lang="fr-FR" altLang="fr-FR" sz="1400" dirty="0" err="1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students</a:t>
            </a:r>
            <a:r>
              <a:rPr lang="fr-FR" altLang="fr-FR" sz="14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on all </a:t>
            </a:r>
            <a:r>
              <a:rPr lang="fr-FR" altLang="fr-FR" sz="1400" dirty="0" err="1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employment</a:t>
            </a:r>
            <a:r>
              <a:rPr lang="fr-FR" altLang="fr-FR" sz="14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</a:t>
            </a:r>
            <a:r>
              <a:rPr lang="fr-FR" altLang="fr-FR" sz="1400" dirty="0" err="1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events</a:t>
            </a:r>
            <a:r>
              <a:rPr lang="fr-FR" altLang="fr-FR" sz="14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</a:t>
            </a:r>
            <a:r>
              <a:rPr lang="fr-FR" altLang="fr-FR" sz="1400" dirty="0" err="1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organized</a:t>
            </a:r>
            <a:r>
              <a:rPr lang="fr-FR" altLang="fr-FR" sz="14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by Pôle emploi</a:t>
            </a:r>
          </a:p>
          <a:p>
            <a:pPr eaLnBrk="1" hangingPunct="1">
              <a:defRPr/>
            </a:pPr>
            <a:endParaRPr lang="fr-FR" altLang="fr-FR" sz="12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4723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0" y="6733493"/>
            <a:ext cx="9143999" cy="124507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1" y="-1"/>
            <a:ext cx="9143999" cy="1313549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9" name="Immagine 8" descr="logo intern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2265" y="0"/>
            <a:ext cx="5881734" cy="1321167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102637" y="129705"/>
            <a:ext cx="7854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2400" b="1" dirty="0">
                <a:solidFill>
                  <a:schemeClr val="bg1"/>
                </a:solidFill>
                <a:latin typeface="Titillium semibold"/>
              </a:rPr>
              <a:t>Pôle </a:t>
            </a:r>
            <a:r>
              <a:rPr lang="fr-FR" sz="2400" b="1" dirty="0" err="1">
                <a:solidFill>
                  <a:schemeClr val="bg1"/>
                </a:solidFill>
                <a:latin typeface="Titillium semibold"/>
              </a:rPr>
              <a:t>emploi’s</a:t>
            </a:r>
            <a:r>
              <a:rPr lang="fr-FR" sz="2400" b="1" dirty="0">
                <a:solidFill>
                  <a:schemeClr val="bg1"/>
                </a:solidFill>
                <a:latin typeface="Titillium semibold"/>
              </a:rPr>
              <a:t> </a:t>
            </a:r>
            <a:r>
              <a:rPr lang="fr-FR" sz="2400" b="1" dirty="0" err="1">
                <a:solidFill>
                  <a:schemeClr val="bg1"/>
                </a:solidFill>
                <a:latin typeface="Titillium semibold"/>
              </a:rPr>
              <a:t>partnerships</a:t>
            </a:r>
            <a:r>
              <a:rPr lang="fr-FR" sz="2400" b="1" dirty="0">
                <a:solidFill>
                  <a:schemeClr val="bg1"/>
                </a:solidFill>
                <a:latin typeface="Titillium semibold"/>
              </a:rPr>
              <a:t> to combat discrimination</a:t>
            </a:r>
          </a:p>
        </p:txBody>
      </p:sp>
      <p:sp>
        <p:nvSpPr>
          <p:cNvPr id="10" name="Rettangolo 9"/>
          <p:cNvSpPr/>
          <p:nvPr/>
        </p:nvSpPr>
        <p:spPr>
          <a:xfrm>
            <a:off x="445986" y="6442485"/>
            <a:ext cx="641753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900" dirty="0" smtClean="0">
              <a:solidFill>
                <a:srgbClr val="0066CC"/>
              </a:solidFill>
              <a:latin typeface="Titillium light"/>
              <a:cs typeface="Titillium light"/>
            </a:endParaRPr>
          </a:p>
        </p:txBody>
      </p:sp>
      <p:pic>
        <p:nvPicPr>
          <p:cNvPr id="11" name="Immagine 10" descr="logh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0000" y="6163965"/>
            <a:ext cx="2886638" cy="475180"/>
          </a:xfrm>
          <a:prstGeom prst="rect">
            <a:avLst/>
          </a:prstGeom>
        </p:spPr>
      </p:pic>
      <p:sp>
        <p:nvSpPr>
          <p:cNvPr id="12" name="ZoneTexte 7"/>
          <p:cNvSpPr txBox="1">
            <a:spLocks noChangeArrowheads="1"/>
          </p:cNvSpPr>
          <p:nvPr/>
        </p:nvSpPr>
        <p:spPr bwMode="auto">
          <a:xfrm>
            <a:off x="358775" y="3359150"/>
            <a:ext cx="8320088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fr-FR" altLang="fr-FR" sz="1600" b="1" i="1" dirty="0" smtClean="0">
                <a:solidFill>
                  <a:schemeClr val="tx2">
                    <a:lumMod val="50000"/>
                  </a:schemeClr>
                </a:solidFill>
              </a:rPr>
              <a:t>‘</a:t>
            </a:r>
            <a:r>
              <a:rPr lang="fr-FR" altLang="fr-FR" sz="1600" b="1" i="1" dirty="0" err="1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Mozaik</a:t>
            </a:r>
            <a:r>
              <a:rPr lang="fr-FR" altLang="fr-FR" sz="1600" b="1" i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HR’: </a:t>
            </a:r>
            <a:r>
              <a:rPr lang="fr-FR" altLang="fr-FR" sz="16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an association </a:t>
            </a:r>
            <a:r>
              <a:rPr lang="en-GB" sz="16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which </a:t>
            </a:r>
            <a:r>
              <a:rPr lang="en-GB" sz="16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is involved in diversity promotion developing alternative recruitment process and proposing traineeships or sandwich </a:t>
            </a:r>
            <a:r>
              <a:rPr lang="en-GB" sz="16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courses. </a:t>
            </a:r>
          </a:p>
          <a:p>
            <a:pPr eaLnBrk="1" hangingPunct="1">
              <a:defRPr/>
            </a:pPr>
            <a:endParaRPr lang="en-GB" sz="1600" dirty="0" smtClean="0">
              <a:solidFill>
                <a:schemeClr val="tx2">
                  <a:lumMod val="50000"/>
                </a:schemeClr>
              </a:solidFill>
              <a:latin typeface="+mn-lt"/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fr-FR" sz="16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Helping candidates with 2 years of post-secondary education to reach 5 years of post-secondary education within sandwich courses. 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fr-FR" sz="16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More than 150 members companies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fr-FR" sz="16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Matching candidates from disadvantaged areas with employer’s needs : 200 apprenticeships offered for 2016-2017 school year</a:t>
            </a:r>
            <a:endParaRPr lang="fr-FR" altLang="fr-FR" sz="1600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13" name="ZoneTexte 12"/>
          <p:cNvSpPr txBox="1">
            <a:spLocks noChangeArrowheads="1"/>
          </p:cNvSpPr>
          <p:nvPr/>
        </p:nvSpPr>
        <p:spPr bwMode="auto">
          <a:xfrm>
            <a:off x="358775" y="1384300"/>
            <a:ext cx="8418513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fr-FR" altLang="fr-FR" sz="1600" b="1" i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‘Nos quartiers ont du talent’:  </a:t>
            </a:r>
            <a:r>
              <a:rPr lang="fr-FR" altLang="fr-FR" sz="16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an association </a:t>
            </a:r>
            <a:r>
              <a:rPr lang="fr-FR" altLang="fr-FR" sz="1600" dirty="0" err="1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which</a:t>
            </a:r>
            <a:r>
              <a:rPr lang="fr-FR" altLang="fr-FR" sz="16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</a:t>
            </a:r>
            <a:r>
              <a:rPr lang="fr-FR" altLang="fr-FR" sz="1600" dirty="0" err="1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provides</a:t>
            </a:r>
            <a:r>
              <a:rPr lang="fr-FR" altLang="fr-FR" sz="16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a </a:t>
            </a:r>
            <a:r>
              <a:rPr lang="fr-FR" altLang="fr-FR" sz="1600" dirty="0" err="1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mentoring</a:t>
            </a:r>
            <a:r>
              <a:rPr lang="fr-FR" altLang="fr-FR" sz="16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service to </a:t>
            </a:r>
            <a:r>
              <a:rPr lang="fr-FR" altLang="fr-FR" sz="1600" dirty="0" err="1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young</a:t>
            </a:r>
            <a:r>
              <a:rPr lang="fr-FR" altLang="fr-FR" sz="16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</a:t>
            </a:r>
            <a:r>
              <a:rPr lang="fr-FR" altLang="fr-FR" sz="1600" dirty="0" err="1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graduates</a:t>
            </a:r>
            <a:r>
              <a:rPr lang="fr-FR" altLang="fr-FR" sz="16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</a:t>
            </a:r>
            <a:r>
              <a:rPr lang="fr-FR" altLang="fr-FR" sz="1600" dirty="0" err="1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under</a:t>
            </a:r>
            <a:r>
              <a:rPr lang="fr-FR" altLang="fr-FR" sz="16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30 </a:t>
            </a:r>
            <a:r>
              <a:rPr lang="fr-FR" altLang="fr-FR" sz="1600" dirty="0" err="1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coming</a:t>
            </a:r>
            <a:r>
              <a:rPr lang="fr-FR" altLang="fr-FR" sz="16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</a:t>
            </a:r>
            <a:r>
              <a:rPr lang="fr-FR" altLang="fr-FR" sz="1600" dirty="0" err="1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from</a:t>
            </a:r>
            <a:r>
              <a:rPr lang="fr-FR" altLang="fr-FR" sz="16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</a:t>
            </a:r>
            <a:r>
              <a:rPr lang="fr-FR" altLang="fr-FR" sz="1600" dirty="0" err="1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disadvantaged</a:t>
            </a:r>
            <a:r>
              <a:rPr lang="fr-FR" altLang="fr-FR" sz="16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areas in </a:t>
            </a:r>
            <a:r>
              <a:rPr lang="fr-FR" altLang="fr-FR" sz="1600" dirty="0" err="1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order</a:t>
            </a:r>
            <a:r>
              <a:rPr lang="fr-FR" altLang="fr-FR" sz="16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to </a:t>
            </a:r>
            <a:r>
              <a:rPr lang="fr-FR" altLang="fr-FR" sz="1600" dirty="0" err="1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tackle</a:t>
            </a:r>
            <a:r>
              <a:rPr lang="fr-FR" altLang="fr-FR" sz="16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</a:t>
            </a:r>
            <a:r>
              <a:rPr lang="fr-FR" altLang="fr-FR" sz="1600" dirty="0" err="1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recruitment</a:t>
            </a:r>
            <a:r>
              <a:rPr lang="fr-FR" altLang="fr-FR" sz="16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discrimination.</a:t>
            </a:r>
          </a:p>
          <a:p>
            <a:pPr eaLnBrk="1" hangingPunct="1">
              <a:defRPr/>
            </a:pPr>
            <a:endParaRPr lang="fr-FR" altLang="fr-FR" sz="1600" dirty="0" smtClean="0">
              <a:solidFill>
                <a:schemeClr val="tx2">
                  <a:lumMod val="50000"/>
                </a:schemeClr>
              </a:solidFill>
              <a:latin typeface="+mn-lt"/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fr-FR" altLang="fr-FR" sz="16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A </a:t>
            </a:r>
            <a:r>
              <a:rPr lang="fr-FR" altLang="fr-FR" sz="1600" dirty="0" err="1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certified</a:t>
            </a:r>
            <a:r>
              <a:rPr lang="fr-FR" altLang="fr-FR" sz="16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mentor </a:t>
            </a:r>
            <a:r>
              <a:rPr lang="fr-FR" altLang="fr-FR" sz="1600" dirty="0" err="1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working</a:t>
            </a:r>
            <a:r>
              <a:rPr lang="fr-FR" altLang="fr-FR" sz="16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in entreprises at a high </a:t>
            </a:r>
            <a:r>
              <a:rPr lang="fr-FR" altLang="fr-FR" sz="1600" dirty="0" err="1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level</a:t>
            </a:r>
            <a:r>
              <a:rPr lang="fr-FR" altLang="fr-FR" sz="16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(</a:t>
            </a:r>
            <a:r>
              <a:rPr lang="fr-FR" altLang="fr-FR" sz="1600" dirty="0" err="1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steering</a:t>
            </a:r>
            <a:r>
              <a:rPr lang="fr-FR" altLang="fr-FR" sz="16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</a:t>
            </a:r>
            <a:r>
              <a:rPr lang="fr-FR" altLang="fr-FR" sz="1600" dirty="0" err="1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committee</a:t>
            </a:r>
            <a:r>
              <a:rPr lang="fr-FR" altLang="fr-FR" sz="16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or HR </a:t>
            </a:r>
            <a:r>
              <a:rPr lang="fr-FR" altLang="fr-FR" sz="1600" dirty="0" err="1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directorate</a:t>
            </a:r>
            <a:r>
              <a:rPr lang="fr-FR" altLang="fr-FR" sz="16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)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fr-FR" altLang="fr-FR" sz="1600" dirty="0" err="1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Development</a:t>
            </a:r>
            <a:r>
              <a:rPr lang="fr-FR" altLang="fr-FR" sz="16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of social </a:t>
            </a:r>
            <a:r>
              <a:rPr lang="fr-FR" altLang="fr-FR" sz="1600" dirty="0" err="1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skills</a:t>
            </a:r>
            <a:r>
              <a:rPr lang="fr-FR" altLang="fr-FR" sz="16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and </a:t>
            </a:r>
            <a:r>
              <a:rPr lang="fr-FR" altLang="fr-FR" sz="1600" dirty="0" err="1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jobsearch</a:t>
            </a:r>
            <a:r>
              <a:rPr lang="fr-FR" altLang="fr-FR" sz="16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</a:t>
            </a:r>
            <a:r>
              <a:rPr lang="fr-FR" altLang="fr-FR" sz="1600" dirty="0" err="1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skills</a:t>
            </a:r>
            <a:r>
              <a:rPr lang="fr-FR" altLang="fr-FR" sz="16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, carrer guidance </a:t>
            </a:r>
            <a:r>
              <a:rPr lang="fr-FR" altLang="fr-FR" sz="1600" dirty="0" err="1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advice</a:t>
            </a:r>
            <a:endParaRPr lang="fr-FR" altLang="fr-FR" sz="1600" dirty="0" smtClean="0">
              <a:solidFill>
                <a:schemeClr val="tx2">
                  <a:lumMod val="50000"/>
                </a:schemeClr>
              </a:solidFill>
              <a:latin typeface="+mn-lt"/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fr-FR" altLang="fr-FR" sz="16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Contacts with </a:t>
            </a:r>
            <a:r>
              <a:rPr lang="fr-FR" altLang="fr-FR" sz="1600" dirty="0" err="1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employers</a:t>
            </a:r>
            <a:endParaRPr lang="fr-FR" altLang="fr-FR" sz="1600" dirty="0" smtClean="0">
              <a:solidFill>
                <a:schemeClr val="tx2">
                  <a:lumMod val="50000"/>
                </a:schemeClr>
              </a:solidFill>
              <a:latin typeface="+mn-lt"/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fr-FR" altLang="fr-FR" sz="16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Access to social networks </a:t>
            </a:r>
            <a:r>
              <a:rPr lang="fr-FR" altLang="fr-FR" sz="1600" dirty="0" err="1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gathering</a:t>
            </a:r>
            <a:r>
              <a:rPr lang="fr-FR" altLang="fr-FR" sz="16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</a:t>
            </a:r>
            <a:r>
              <a:rPr lang="fr-FR" altLang="fr-FR" sz="1600" dirty="0" err="1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present</a:t>
            </a:r>
            <a:r>
              <a:rPr lang="fr-FR" altLang="fr-FR" sz="16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and former participants </a:t>
            </a:r>
            <a:r>
              <a:rPr lang="fr-FR" altLang="fr-FR" sz="16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03743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0" y="6733493"/>
            <a:ext cx="9143999" cy="124507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1" y="-1"/>
            <a:ext cx="9143999" cy="1313549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9" name="Immagine 8" descr="logo intern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2265" y="0"/>
            <a:ext cx="5881734" cy="1321167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102637" y="129705"/>
            <a:ext cx="78544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2400" b="1" dirty="0">
                <a:solidFill>
                  <a:schemeClr val="bg1"/>
                </a:solidFill>
                <a:latin typeface="Titillium semibold"/>
              </a:rPr>
              <a:t>YEG, a driver to </a:t>
            </a:r>
            <a:r>
              <a:rPr lang="fr-FR" sz="2400" b="1" dirty="0" err="1">
                <a:solidFill>
                  <a:schemeClr val="bg1"/>
                </a:solidFill>
                <a:latin typeface="Titillium semibold"/>
              </a:rPr>
              <a:t>organize</a:t>
            </a:r>
            <a:r>
              <a:rPr lang="fr-FR" sz="2400" b="1" dirty="0">
                <a:solidFill>
                  <a:schemeClr val="bg1"/>
                </a:solidFill>
                <a:latin typeface="Titillium semibold"/>
              </a:rPr>
              <a:t> new services to the </a:t>
            </a:r>
            <a:r>
              <a:rPr lang="fr-FR" sz="2400" b="1" dirty="0" err="1">
                <a:solidFill>
                  <a:schemeClr val="bg1"/>
                </a:solidFill>
                <a:latin typeface="Titillium semibold"/>
              </a:rPr>
              <a:t>young</a:t>
            </a:r>
            <a:r>
              <a:rPr lang="fr-FR" sz="2400" b="1" dirty="0">
                <a:solidFill>
                  <a:schemeClr val="bg1"/>
                </a:solidFill>
                <a:latin typeface="Titillium semibold"/>
              </a:rPr>
              <a:t> </a:t>
            </a:r>
            <a:r>
              <a:rPr lang="fr-FR" sz="2400" b="1" dirty="0" err="1">
                <a:solidFill>
                  <a:schemeClr val="bg1"/>
                </a:solidFill>
                <a:latin typeface="Titillium semibold"/>
              </a:rPr>
              <a:t>jobseekers</a:t>
            </a:r>
            <a:endParaRPr lang="fr-FR" sz="2400" b="1" dirty="0">
              <a:solidFill>
                <a:schemeClr val="bg1"/>
              </a:solidFill>
              <a:latin typeface="Titillium semibold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445986" y="6442485"/>
            <a:ext cx="641753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900" dirty="0" smtClean="0">
              <a:solidFill>
                <a:srgbClr val="0066CC"/>
              </a:solidFill>
              <a:latin typeface="Titillium light"/>
              <a:cs typeface="Titillium light"/>
            </a:endParaRPr>
          </a:p>
        </p:txBody>
      </p:sp>
      <p:pic>
        <p:nvPicPr>
          <p:cNvPr id="11" name="Immagine 10" descr="logh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0000" y="6163965"/>
            <a:ext cx="2886638" cy="475180"/>
          </a:xfrm>
          <a:prstGeom prst="rect">
            <a:avLst/>
          </a:prstGeom>
        </p:spPr>
      </p:pic>
      <p:sp>
        <p:nvSpPr>
          <p:cNvPr id="12" name="Organigramme : Alternative 11"/>
          <p:cNvSpPr/>
          <p:nvPr/>
        </p:nvSpPr>
        <p:spPr>
          <a:xfrm>
            <a:off x="102637" y="1362442"/>
            <a:ext cx="1599414" cy="1947863"/>
          </a:xfrm>
          <a:prstGeom prst="flowChartAlternateProcess">
            <a:avLst/>
          </a:prstGeom>
          <a:solidFill>
            <a:srgbClr val="1B10F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b="1" dirty="0">
                <a:solidFill>
                  <a:schemeClr val="bg1"/>
                </a:solidFill>
              </a:rPr>
              <a:t>Young </a:t>
            </a:r>
            <a:r>
              <a:rPr lang="fr-FR" b="1" dirty="0" err="1">
                <a:solidFill>
                  <a:schemeClr val="bg1"/>
                </a:solidFill>
              </a:rPr>
              <a:t>Jobseeker</a:t>
            </a:r>
            <a:r>
              <a:rPr lang="fr-FR" b="1" dirty="0">
                <a:solidFill>
                  <a:schemeClr val="bg1"/>
                </a:solidFill>
              </a:rPr>
              <a:t> Clubs, a </a:t>
            </a:r>
            <a:r>
              <a:rPr lang="fr-FR" b="1" dirty="0" err="1">
                <a:solidFill>
                  <a:schemeClr val="bg1"/>
                </a:solidFill>
              </a:rPr>
              <a:t>successful</a:t>
            </a:r>
            <a:r>
              <a:rPr lang="fr-FR" b="1" dirty="0">
                <a:solidFill>
                  <a:schemeClr val="bg1"/>
                </a:solidFill>
              </a:rPr>
              <a:t> </a:t>
            </a:r>
            <a:r>
              <a:rPr lang="fr-FR" b="1" dirty="0" err="1">
                <a:solidFill>
                  <a:schemeClr val="bg1"/>
                </a:solidFill>
              </a:rPr>
              <a:t>experiment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13" name="Organigramme : Alternative 12"/>
          <p:cNvSpPr/>
          <p:nvPr/>
        </p:nvSpPr>
        <p:spPr>
          <a:xfrm>
            <a:off x="102636" y="3356342"/>
            <a:ext cx="1599415" cy="2965450"/>
          </a:xfrm>
          <a:prstGeom prst="flowChartAlternateProcess">
            <a:avLst/>
          </a:prstGeom>
          <a:solidFill>
            <a:srgbClr val="1B10F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b="1" dirty="0">
                <a:solidFill>
                  <a:schemeClr val="bg1"/>
                </a:solidFill>
              </a:rPr>
              <a:t>As a </a:t>
            </a:r>
            <a:r>
              <a:rPr lang="fr-FR" b="1" dirty="0" err="1">
                <a:solidFill>
                  <a:schemeClr val="bg1"/>
                </a:solidFill>
              </a:rPr>
              <a:t>consequencea</a:t>
            </a:r>
            <a:r>
              <a:rPr lang="fr-FR" b="1" dirty="0">
                <a:solidFill>
                  <a:schemeClr val="bg1"/>
                </a:solidFill>
              </a:rPr>
              <a:t> new Service </a:t>
            </a:r>
            <a:r>
              <a:rPr lang="fr-FR" b="1" dirty="0" err="1">
                <a:solidFill>
                  <a:schemeClr val="bg1"/>
                </a:solidFill>
              </a:rPr>
              <a:t>created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1982237" y="1321167"/>
            <a:ext cx="6872288" cy="2032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defRPr/>
            </a:pPr>
            <a:r>
              <a:rPr lang="en-GB" altLang="fr-FR" sz="1400" b="1" dirty="0">
                <a:solidFill>
                  <a:schemeClr val="tx2">
                    <a:lumMod val="50000"/>
                  </a:schemeClr>
                </a:solidFill>
              </a:rPr>
              <a:t>Young Jobseeker Clubs </a:t>
            </a:r>
            <a:r>
              <a:rPr lang="en-GB" altLang="fr-FR" sz="1400" dirty="0">
                <a:solidFill>
                  <a:schemeClr val="tx2">
                    <a:lumMod val="50000"/>
                  </a:schemeClr>
                </a:solidFill>
              </a:rPr>
              <a:t>were a 15 month experiment started in 2013 in 30 </a:t>
            </a:r>
            <a:r>
              <a:rPr lang="en-GB" altLang="fr-FR" sz="1400" dirty="0" err="1">
                <a:solidFill>
                  <a:schemeClr val="tx2">
                    <a:lumMod val="50000"/>
                  </a:schemeClr>
                </a:solidFill>
              </a:rPr>
              <a:t>pôle</a:t>
            </a:r>
            <a:r>
              <a:rPr lang="en-GB" altLang="fr-FR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altLang="fr-FR" sz="1400" dirty="0" err="1">
                <a:solidFill>
                  <a:schemeClr val="tx2">
                    <a:lumMod val="50000"/>
                  </a:schemeClr>
                </a:solidFill>
              </a:rPr>
              <a:t>emploi’s</a:t>
            </a:r>
            <a:r>
              <a:rPr lang="en-GB" altLang="fr-FR" sz="1400" dirty="0">
                <a:solidFill>
                  <a:schemeClr val="tx2">
                    <a:lumMod val="50000"/>
                  </a:schemeClr>
                </a:solidFill>
              </a:rPr>
              <a:t> agencies: 3 months collective gathering between 12 and 14 young jobseekers under 30 from disadvantaged areas</a:t>
            </a:r>
          </a:p>
          <a:p>
            <a:pPr algn="just">
              <a:defRPr/>
            </a:pPr>
            <a:r>
              <a:rPr lang="en-GB" altLang="fr-FR" sz="1400" dirty="0">
                <a:solidFill>
                  <a:schemeClr val="tx2">
                    <a:lumMod val="50000"/>
                  </a:schemeClr>
                </a:solidFill>
              </a:rPr>
              <a:t>A randomized evaluation (published on October 2015) was carried out, targeting 3,600 young unemployed comparing this programme to an individual scheme delivered by subcontractors </a:t>
            </a:r>
            <a:r>
              <a:rPr lang="en-GB" altLang="fr-FR" sz="1400" i="1" dirty="0">
                <a:solidFill>
                  <a:schemeClr val="tx2">
                    <a:lumMod val="50000"/>
                  </a:schemeClr>
                </a:solidFill>
              </a:rPr>
              <a:t>(‘</a:t>
            </a:r>
            <a:r>
              <a:rPr lang="en-GB" altLang="fr-FR" sz="1400" i="1" dirty="0" err="1">
                <a:solidFill>
                  <a:schemeClr val="tx2">
                    <a:lumMod val="50000"/>
                  </a:schemeClr>
                </a:solidFill>
              </a:rPr>
              <a:t>objectif</a:t>
            </a:r>
            <a:r>
              <a:rPr lang="en-GB" altLang="fr-FR" sz="1400" i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altLang="fr-FR" sz="1400" i="1" dirty="0" err="1">
                <a:solidFill>
                  <a:schemeClr val="tx2">
                    <a:lumMod val="50000"/>
                  </a:schemeClr>
                </a:solidFill>
              </a:rPr>
              <a:t>emploi</a:t>
            </a:r>
            <a:r>
              <a:rPr lang="en-GB" altLang="fr-FR" sz="1400" dirty="0">
                <a:solidFill>
                  <a:schemeClr val="tx2">
                    <a:lumMod val="50000"/>
                  </a:schemeClr>
                </a:solidFill>
              </a:rPr>
              <a:t>’). The results point out positive effects: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en-GB" sz="1400" dirty="0">
                <a:solidFill>
                  <a:schemeClr val="tx2">
                    <a:lumMod val="50000"/>
                  </a:schemeClr>
                </a:solidFill>
              </a:rPr>
              <a:t>24% of participants found a sustainable job 6 months after the support (vs 19%)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en-GB" sz="1400" dirty="0">
                <a:solidFill>
                  <a:schemeClr val="tx2">
                    <a:lumMod val="50000"/>
                  </a:schemeClr>
                </a:solidFill>
              </a:rPr>
              <a:t>More positive impacts for the youngest participants (under 25)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en-GB" sz="1400" dirty="0">
                <a:solidFill>
                  <a:schemeClr val="tx2">
                    <a:lumMod val="50000"/>
                  </a:schemeClr>
                </a:solidFill>
              </a:rPr>
              <a:t>Crucial role played by  the counsellor : self-confidence, mutual support</a:t>
            </a: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1982237" y="3356342"/>
            <a:ext cx="7002463" cy="278537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fr-FR" altLang="fr-FR" sz="1400" b="1" dirty="0">
                <a:solidFill>
                  <a:schemeClr val="tx2">
                    <a:lumMod val="50000"/>
                  </a:schemeClr>
                </a:solidFill>
              </a:rPr>
              <a:t>‘Accompagnement intensif des jeunes</a:t>
            </a:r>
            <a:r>
              <a:rPr lang="fr-FR" altLang="fr-FR" sz="1400" dirty="0">
                <a:solidFill>
                  <a:schemeClr val="tx2">
                    <a:lumMod val="50000"/>
                  </a:schemeClr>
                </a:solidFill>
              </a:rPr>
              <a:t>’-(Intensive support to </a:t>
            </a:r>
            <a:r>
              <a:rPr lang="fr-FR" altLang="fr-FR" sz="1400" dirty="0" err="1">
                <a:solidFill>
                  <a:schemeClr val="tx2">
                    <a:lumMod val="50000"/>
                  </a:schemeClr>
                </a:solidFill>
              </a:rPr>
              <a:t>young</a:t>
            </a:r>
            <a:r>
              <a:rPr lang="fr-FR" altLang="fr-FR" sz="1400" dirty="0">
                <a:solidFill>
                  <a:schemeClr val="tx2">
                    <a:lumMod val="50000"/>
                  </a:schemeClr>
                </a:solidFill>
              </a:rPr>
              <a:t> people) </a:t>
            </a:r>
            <a:r>
              <a:rPr lang="fr-FR" altLang="fr-FR" sz="1400" dirty="0" err="1">
                <a:solidFill>
                  <a:schemeClr val="tx2">
                    <a:lumMod val="50000"/>
                  </a:schemeClr>
                </a:solidFill>
              </a:rPr>
              <a:t>launched</a:t>
            </a:r>
            <a:r>
              <a:rPr lang="fr-FR" altLang="fr-FR" sz="1400" dirty="0">
                <a:solidFill>
                  <a:schemeClr val="tx2">
                    <a:lumMod val="50000"/>
                  </a:schemeClr>
                </a:solidFill>
              </a:rPr>
              <a:t> in </a:t>
            </a:r>
            <a:r>
              <a:rPr lang="fr-FR" altLang="fr-FR" sz="1400" dirty="0" err="1">
                <a:solidFill>
                  <a:schemeClr val="tx2">
                    <a:lumMod val="50000"/>
                  </a:schemeClr>
                </a:solidFill>
              </a:rPr>
              <a:t>September</a:t>
            </a:r>
            <a:r>
              <a:rPr lang="fr-FR" altLang="fr-FR" sz="1400" dirty="0">
                <a:solidFill>
                  <a:schemeClr val="tx2">
                    <a:lumMod val="50000"/>
                  </a:schemeClr>
                </a:solidFill>
              </a:rPr>
              <a:t> 2014.  </a:t>
            </a:r>
            <a:r>
              <a:rPr lang="fr-FR" altLang="fr-FR" sz="1400" dirty="0" err="1">
                <a:solidFill>
                  <a:schemeClr val="tx2">
                    <a:lumMod val="50000"/>
                  </a:schemeClr>
                </a:solidFill>
              </a:rPr>
              <a:t>Currently</a:t>
            </a:r>
            <a:r>
              <a:rPr lang="fr-FR" altLang="fr-FR" sz="1400" dirty="0">
                <a:solidFill>
                  <a:schemeClr val="tx2">
                    <a:lumMod val="50000"/>
                  </a:schemeClr>
                </a:solidFill>
              </a:rPr>
              <a:t> 788 full-time </a:t>
            </a:r>
            <a:r>
              <a:rPr lang="fr-FR" altLang="fr-FR" sz="1400" dirty="0" err="1">
                <a:solidFill>
                  <a:schemeClr val="tx2">
                    <a:lumMod val="50000"/>
                  </a:schemeClr>
                </a:solidFill>
              </a:rPr>
              <a:t>counsellors</a:t>
            </a:r>
            <a:r>
              <a:rPr lang="fr-FR" altLang="fr-FR" sz="1400" dirty="0">
                <a:solidFill>
                  <a:schemeClr val="tx2">
                    <a:lumMod val="50000"/>
                  </a:schemeClr>
                </a:solidFill>
              </a:rPr>
              <a:t> in 715 </a:t>
            </a:r>
            <a:r>
              <a:rPr lang="fr-FR" altLang="fr-FR" sz="1400" dirty="0" err="1">
                <a:solidFill>
                  <a:schemeClr val="tx2">
                    <a:lumMod val="50000"/>
                  </a:schemeClr>
                </a:solidFill>
              </a:rPr>
              <a:t>agencies</a:t>
            </a:r>
            <a:r>
              <a:rPr lang="fr-FR" altLang="fr-FR" sz="1400" dirty="0">
                <a:solidFill>
                  <a:schemeClr val="tx2">
                    <a:lumMod val="50000"/>
                  </a:schemeClr>
                </a:solidFill>
              </a:rPr>
              <a:t> are </a:t>
            </a:r>
            <a:r>
              <a:rPr lang="fr-FR" altLang="fr-FR" sz="1400" dirty="0" err="1">
                <a:solidFill>
                  <a:schemeClr val="tx2">
                    <a:lumMod val="50000"/>
                  </a:schemeClr>
                </a:solidFill>
              </a:rPr>
              <a:t>dedicated</a:t>
            </a:r>
            <a:r>
              <a:rPr lang="fr-FR" altLang="fr-FR" sz="1400" dirty="0">
                <a:solidFill>
                  <a:schemeClr val="tx2">
                    <a:lumMod val="50000"/>
                  </a:schemeClr>
                </a:solidFill>
              </a:rPr>
              <a:t> to </a:t>
            </a:r>
            <a:r>
              <a:rPr lang="fr-FR" altLang="fr-FR" sz="1400" dirty="0" err="1">
                <a:solidFill>
                  <a:schemeClr val="tx2">
                    <a:lumMod val="50000"/>
                  </a:schemeClr>
                </a:solidFill>
              </a:rPr>
              <a:t>young</a:t>
            </a:r>
            <a:r>
              <a:rPr lang="fr-FR" altLang="fr-FR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fr-FR" altLang="fr-FR" sz="1400" dirty="0" err="1">
                <a:solidFill>
                  <a:schemeClr val="tx2">
                    <a:lumMod val="50000"/>
                  </a:schemeClr>
                </a:solidFill>
              </a:rPr>
              <a:t>jobseekers</a:t>
            </a:r>
            <a:r>
              <a:rPr lang="fr-FR" altLang="fr-FR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fr-FR" altLang="fr-FR" sz="1400" dirty="0" err="1">
                <a:solidFill>
                  <a:schemeClr val="tx2">
                    <a:lumMod val="50000"/>
                  </a:schemeClr>
                </a:solidFill>
              </a:rPr>
              <a:t>based</a:t>
            </a:r>
            <a:r>
              <a:rPr lang="fr-FR" altLang="fr-FR" sz="1400" dirty="0">
                <a:solidFill>
                  <a:schemeClr val="tx2">
                    <a:lumMod val="50000"/>
                  </a:schemeClr>
                </a:solidFill>
              </a:rPr>
              <a:t> on ESF (up to 25 </a:t>
            </a:r>
            <a:r>
              <a:rPr lang="fr-FR" altLang="fr-FR" sz="1400" dirty="0" err="1">
                <a:solidFill>
                  <a:schemeClr val="tx2">
                    <a:lumMod val="50000"/>
                  </a:schemeClr>
                </a:solidFill>
              </a:rPr>
              <a:t>years</a:t>
            </a:r>
            <a:r>
              <a:rPr lang="fr-FR" altLang="fr-FR" sz="1400" dirty="0">
                <a:solidFill>
                  <a:schemeClr val="tx2">
                    <a:lumMod val="50000"/>
                  </a:schemeClr>
                </a:solidFill>
              </a:rPr>
              <a:t>) or YEI </a:t>
            </a:r>
            <a:r>
              <a:rPr lang="fr-FR" altLang="fr-FR" sz="1400" dirty="0" err="1">
                <a:solidFill>
                  <a:schemeClr val="tx2">
                    <a:lumMod val="50000"/>
                  </a:schemeClr>
                </a:solidFill>
              </a:rPr>
              <a:t>funds</a:t>
            </a:r>
            <a:r>
              <a:rPr lang="fr-FR" altLang="fr-FR" sz="1400" dirty="0">
                <a:solidFill>
                  <a:schemeClr val="tx2">
                    <a:lumMod val="50000"/>
                  </a:schemeClr>
                </a:solidFill>
              </a:rPr>
              <a:t> (up to 30)</a:t>
            </a:r>
          </a:p>
          <a:p>
            <a:pPr marL="285750" indent="-285750" algn="just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n-GB" altLang="fr-FR" sz="1400" b="1" dirty="0">
                <a:solidFill>
                  <a:schemeClr val="tx2">
                    <a:lumMod val="50000"/>
                  </a:schemeClr>
                </a:solidFill>
              </a:rPr>
              <a:t>Intensive individual support: </a:t>
            </a:r>
            <a:r>
              <a:rPr lang="en-GB" altLang="fr-FR" sz="1400" dirty="0">
                <a:solidFill>
                  <a:schemeClr val="tx2">
                    <a:lumMod val="50000"/>
                  </a:schemeClr>
                </a:solidFill>
              </a:rPr>
              <a:t>6 month support service until trial period or 2 months after starting training or business. Caseload 50 to 70 young people (120 minimum per year). </a:t>
            </a:r>
            <a:endParaRPr lang="fr-FR" altLang="fr-FR" sz="1400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en-GB" altLang="fr-FR" sz="1400" b="1" dirty="0">
                <a:solidFill>
                  <a:schemeClr val="tx2">
                    <a:lumMod val="50000"/>
                  </a:schemeClr>
                </a:solidFill>
              </a:rPr>
              <a:t>Intensive collective support</a:t>
            </a:r>
            <a:r>
              <a:rPr lang="en-GB" altLang="fr-FR" sz="1400" dirty="0">
                <a:solidFill>
                  <a:schemeClr val="tx2">
                    <a:lumMod val="50000"/>
                  </a:schemeClr>
                </a:solidFill>
              </a:rPr>
              <a:t>, in the spirit of Young Jobseeker Clubs : 3 month collective support with a maximum of 15 young people until trial period or 2 months after starting training or business (60 minimum per year). 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en-GB" altLang="fr-FR" sz="1400" dirty="0">
                <a:solidFill>
                  <a:schemeClr val="tx2">
                    <a:lumMod val="50000"/>
                  </a:schemeClr>
                </a:solidFill>
              </a:rPr>
              <a:t>Since 2014, 116 925 participants (individual or collective support) around 1/3 found a job or a training. 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en-GB" altLang="fr-FR" sz="1400" dirty="0">
                <a:solidFill>
                  <a:schemeClr val="tx2">
                    <a:lumMod val="50000"/>
                  </a:schemeClr>
                </a:solidFill>
              </a:rPr>
              <a:t>Between Sept. 2014 and Dec. 2015, 269 702 jobseekers under 25 found a job or a training four months maximum after registration (AIJ + mainstream services)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623533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0" y="6733493"/>
            <a:ext cx="9143999" cy="124507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1" y="-1"/>
            <a:ext cx="9143999" cy="1313549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9" name="Immagine 8" descr="logo intern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2265" y="0"/>
            <a:ext cx="5881734" cy="1321167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102637" y="129705"/>
            <a:ext cx="7854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2400" b="1" dirty="0" err="1">
                <a:solidFill>
                  <a:schemeClr val="bg1"/>
                </a:solidFill>
              </a:rPr>
              <a:t>Let’s</a:t>
            </a:r>
            <a:r>
              <a:rPr lang="fr-FR" sz="2400" b="1" dirty="0">
                <a:solidFill>
                  <a:schemeClr val="bg1"/>
                </a:solidFill>
              </a:rPr>
              <a:t> </a:t>
            </a:r>
            <a:r>
              <a:rPr lang="fr-FR" sz="2400" b="1" dirty="0" err="1">
                <a:solidFill>
                  <a:schemeClr val="bg1"/>
                </a:solidFill>
              </a:rPr>
              <a:t>see</a:t>
            </a:r>
            <a:r>
              <a:rPr lang="fr-FR" sz="2400" b="1" dirty="0">
                <a:solidFill>
                  <a:schemeClr val="bg1"/>
                </a:solidFill>
              </a:rPr>
              <a:t> how Young </a:t>
            </a:r>
            <a:r>
              <a:rPr lang="fr-FR" sz="2400" b="1" dirty="0" err="1">
                <a:solidFill>
                  <a:schemeClr val="bg1"/>
                </a:solidFill>
              </a:rPr>
              <a:t>Jobseeker</a:t>
            </a:r>
            <a:r>
              <a:rPr lang="fr-FR" sz="2400" b="1" dirty="0">
                <a:solidFill>
                  <a:schemeClr val="bg1"/>
                </a:solidFill>
              </a:rPr>
              <a:t> Clubs </a:t>
            </a:r>
            <a:r>
              <a:rPr lang="fr-FR" sz="2400" b="1" dirty="0" err="1">
                <a:solidFill>
                  <a:schemeClr val="bg1"/>
                </a:solidFill>
              </a:rPr>
              <a:t>work</a:t>
            </a:r>
            <a:r>
              <a:rPr lang="fr-FR" sz="2400" b="1" dirty="0">
                <a:solidFill>
                  <a:schemeClr val="bg1"/>
                </a:solidFill>
              </a:rPr>
              <a:t> !</a:t>
            </a:r>
          </a:p>
        </p:txBody>
      </p:sp>
      <p:sp>
        <p:nvSpPr>
          <p:cNvPr id="10" name="Rettangolo 9"/>
          <p:cNvSpPr/>
          <p:nvPr/>
        </p:nvSpPr>
        <p:spPr>
          <a:xfrm>
            <a:off x="445986" y="6442485"/>
            <a:ext cx="641753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900" dirty="0" smtClean="0">
              <a:solidFill>
                <a:srgbClr val="0066CC"/>
              </a:solidFill>
              <a:latin typeface="Titillium light"/>
              <a:cs typeface="Titillium light"/>
            </a:endParaRPr>
          </a:p>
        </p:txBody>
      </p:sp>
      <p:pic>
        <p:nvPicPr>
          <p:cNvPr id="11" name="Immagine 10" descr="logh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0000" y="6163965"/>
            <a:ext cx="2886638" cy="475180"/>
          </a:xfrm>
          <a:prstGeom prst="rect">
            <a:avLst/>
          </a:prstGeom>
        </p:spPr>
      </p:pic>
      <p:sp>
        <p:nvSpPr>
          <p:cNvPr id="12" name="Rectangle à coins arrondis 11"/>
          <p:cNvSpPr/>
          <p:nvPr/>
        </p:nvSpPr>
        <p:spPr>
          <a:xfrm>
            <a:off x="1077362" y="2761305"/>
            <a:ext cx="6717782" cy="1439501"/>
          </a:xfrm>
          <a:prstGeom prst="roundRect">
            <a:avLst/>
          </a:prstGeom>
          <a:solidFill>
            <a:srgbClr val="1B10F8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2400" b="1" dirty="0" smtClean="0">
                <a:solidFill>
                  <a:schemeClr val="bg1"/>
                </a:solidFill>
                <a:latin typeface="Titillium semibold"/>
              </a:rPr>
              <a:t>(</a:t>
            </a:r>
            <a:r>
              <a:rPr lang="fr-FR" sz="2400" b="1" dirty="0">
                <a:solidFill>
                  <a:schemeClr val="bg1"/>
                </a:solidFill>
                <a:latin typeface="Titillium semibold"/>
              </a:rPr>
              <a:t>short </a:t>
            </a:r>
            <a:r>
              <a:rPr lang="fr-FR" sz="2400" b="1" dirty="0" err="1">
                <a:solidFill>
                  <a:schemeClr val="bg1"/>
                </a:solidFill>
                <a:latin typeface="Titillium semibold"/>
              </a:rPr>
              <a:t>video</a:t>
            </a:r>
            <a:r>
              <a:rPr lang="fr-FR" sz="2400" b="1" dirty="0">
                <a:solidFill>
                  <a:schemeClr val="bg1"/>
                </a:solidFill>
                <a:latin typeface="Titillium semibold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600591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0" y="6733493"/>
            <a:ext cx="9143999" cy="124507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1" y="-1"/>
            <a:ext cx="9143999" cy="1313549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9" name="Immagine 8" descr="logo intern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2265" y="0"/>
            <a:ext cx="5881734" cy="1321167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102637" y="129705"/>
            <a:ext cx="7854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2400" b="1" dirty="0" err="1">
                <a:solidFill>
                  <a:schemeClr val="bg1"/>
                </a:solidFill>
                <a:latin typeface="Titillium semibold"/>
              </a:rPr>
              <a:t>Other</a:t>
            </a:r>
            <a:r>
              <a:rPr lang="fr-FR" sz="2400" b="1" dirty="0">
                <a:solidFill>
                  <a:schemeClr val="bg1"/>
                </a:solidFill>
                <a:latin typeface="Titillium semibold"/>
              </a:rPr>
              <a:t> Services </a:t>
            </a:r>
            <a:r>
              <a:rPr lang="fr-FR" sz="2400" b="1" dirty="0" err="1">
                <a:solidFill>
                  <a:schemeClr val="bg1"/>
                </a:solidFill>
                <a:latin typeface="Titillium semibold"/>
              </a:rPr>
              <a:t>dedicated</a:t>
            </a:r>
            <a:r>
              <a:rPr lang="fr-FR" sz="2400" b="1" dirty="0">
                <a:solidFill>
                  <a:schemeClr val="bg1"/>
                </a:solidFill>
                <a:latin typeface="Titillium semibold"/>
              </a:rPr>
              <a:t> to </a:t>
            </a:r>
            <a:r>
              <a:rPr lang="fr-FR" sz="2400" b="1" dirty="0" err="1">
                <a:solidFill>
                  <a:schemeClr val="bg1"/>
                </a:solidFill>
                <a:latin typeface="Titillium semibold"/>
              </a:rPr>
              <a:t>Youth</a:t>
            </a:r>
            <a:endParaRPr lang="fr-FR" sz="2400" b="1" dirty="0">
              <a:solidFill>
                <a:schemeClr val="bg1"/>
              </a:solidFill>
              <a:latin typeface="Titillium semibold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445986" y="6442485"/>
            <a:ext cx="641753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900" dirty="0" smtClean="0">
              <a:solidFill>
                <a:srgbClr val="0066CC"/>
              </a:solidFill>
              <a:latin typeface="Titillium light"/>
              <a:cs typeface="Titillium light"/>
            </a:endParaRPr>
          </a:p>
        </p:txBody>
      </p:sp>
      <p:pic>
        <p:nvPicPr>
          <p:cNvPr id="11" name="Immagine 10" descr="logh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0000" y="6163965"/>
            <a:ext cx="2886638" cy="475180"/>
          </a:xfrm>
          <a:prstGeom prst="rect">
            <a:avLst/>
          </a:prstGeom>
        </p:spPr>
      </p:pic>
      <p:sp>
        <p:nvSpPr>
          <p:cNvPr id="12" name="Organigramme : Alternative 11"/>
          <p:cNvSpPr/>
          <p:nvPr/>
        </p:nvSpPr>
        <p:spPr>
          <a:xfrm>
            <a:off x="102636" y="1418995"/>
            <a:ext cx="1577975" cy="2028825"/>
          </a:xfrm>
          <a:prstGeom prst="flowChartAlternateProcess">
            <a:avLst/>
          </a:prstGeom>
          <a:solidFill>
            <a:srgbClr val="1B10F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b="1" dirty="0">
                <a:solidFill>
                  <a:schemeClr val="bg1"/>
                </a:solidFill>
              </a:rPr>
              <a:t>Digital Services</a:t>
            </a:r>
          </a:p>
        </p:txBody>
      </p:sp>
      <p:sp>
        <p:nvSpPr>
          <p:cNvPr id="13" name="Organigramme : Alternative 12"/>
          <p:cNvSpPr/>
          <p:nvPr/>
        </p:nvSpPr>
        <p:spPr>
          <a:xfrm>
            <a:off x="102636" y="3581170"/>
            <a:ext cx="1577975" cy="2765425"/>
          </a:xfrm>
          <a:prstGeom prst="flowChartAlternateProcess">
            <a:avLst/>
          </a:prstGeom>
          <a:solidFill>
            <a:srgbClr val="1B10F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b="1" dirty="0">
                <a:solidFill>
                  <a:schemeClr val="bg1"/>
                </a:solidFill>
              </a:rPr>
              <a:t>Active </a:t>
            </a:r>
            <a:r>
              <a:rPr lang="fr-FR" b="1" dirty="0" err="1">
                <a:solidFill>
                  <a:schemeClr val="bg1"/>
                </a:solidFill>
              </a:rPr>
              <a:t>Measures</a:t>
            </a:r>
            <a:r>
              <a:rPr lang="fr-FR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1680611" y="1418995"/>
            <a:ext cx="7232650" cy="20304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1400" b="1" dirty="0">
                <a:solidFill>
                  <a:schemeClr val="tx2">
                    <a:lumMod val="50000"/>
                  </a:schemeClr>
                </a:solidFill>
              </a:rPr>
              <a:t>A digital platform, ‘</a:t>
            </a:r>
            <a:r>
              <a:rPr lang="en-GB" sz="1400" b="1" dirty="0" err="1">
                <a:solidFill>
                  <a:schemeClr val="tx2">
                    <a:lumMod val="50000"/>
                  </a:schemeClr>
                </a:solidFill>
              </a:rPr>
              <a:t>Emploi</a:t>
            </a:r>
            <a:r>
              <a:rPr lang="en-GB" sz="1400" b="1" dirty="0">
                <a:solidFill>
                  <a:schemeClr val="tx2">
                    <a:lumMod val="50000"/>
                  </a:schemeClr>
                </a:solidFill>
              </a:rPr>
              <a:t> Store’ </a:t>
            </a:r>
            <a:r>
              <a:rPr lang="en-GB" sz="1400" dirty="0">
                <a:solidFill>
                  <a:schemeClr val="tx2">
                    <a:lumMod val="50000"/>
                  </a:schemeClr>
                </a:solidFill>
              </a:rPr>
              <a:t>launched in July 2015 provides to any individual free access to a large range of services in relation with employment. Youngsters may find special services dedicated to them,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sz="1400" dirty="0">
                <a:solidFill>
                  <a:schemeClr val="tx2">
                    <a:lumMod val="50000"/>
                  </a:schemeClr>
                </a:solidFill>
              </a:rPr>
              <a:t>209 online services from 125 private and public partners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sz="1400" dirty="0">
                <a:solidFill>
                  <a:schemeClr val="tx2">
                    <a:lumMod val="50000"/>
                  </a:schemeClr>
                </a:solidFill>
              </a:rPr>
              <a:t>apprenticeships, traineeships, job offers for young graduates.  </a:t>
            </a: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endParaRPr lang="en-GB" sz="1400" dirty="0">
              <a:solidFill>
                <a:schemeClr val="tx2">
                  <a:lumMod val="50000"/>
                </a:schemeClr>
              </a:solidFill>
            </a:endParaRPr>
          </a:p>
          <a:p>
            <a:pPr algn="just">
              <a:defRPr/>
            </a:pPr>
            <a:r>
              <a:rPr lang="fr-FR" altLang="fr-FR" sz="1400" b="1" dirty="0">
                <a:solidFill>
                  <a:schemeClr val="tx2">
                    <a:lumMod val="50000"/>
                  </a:schemeClr>
                </a:solidFill>
              </a:rPr>
              <a:t>100% web support </a:t>
            </a:r>
            <a:r>
              <a:rPr lang="fr-FR" altLang="fr-FR" sz="1400" dirty="0" err="1">
                <a:solidFill>
                  <a:schemeClr val="tx2">
                    <a:lumMod val="50000"/>
                  </a:schemeClr>
                </a:solidFill>
              </a:rPr>
              <a:t>is</a:t>
            </a:r>
            <a:r>
              <a:rPr lang="fr-FR" altLang="fr-FR" sz="1400" dirty="0">
                <a:solidFill>
                  <a:schemeClr val="tx2">
                    <a:lumMod val="50000"/>
                  </a:schemeClr>
                </a:solidFill>
              </a:rPr>
              <a:t> a pilot </a:t>
            </a:r>
            <a:r>
              <a:rPr lang="fr-FR" altLang="fr-FR" sz="1400" dirty="0" err="1">
                <a:solidFill>
                  <a:schemeClr val="tx2">
                    <a:lumMod val="50000"/>
                  </a:schemeClr>
                </a:solidFill>
              </a:rPr>
              <a:t>scheme</a:t>
            </a:r>
            <a:r>
              <a:rPr lang="fr-FR" altLang="fr-FR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fr-FR" altLang="fr-FR" sz="1400" dirty="0" err="1">
                <a:solidFill>
                  <a:schemeClr val="tx2">
                    <a:lumMod val="50000"/>
                  </a:schemeClr>
                </a:solidFill>
              </a:rPr>
              <a:t>launched</a:t>
            </a:r>
            <a:r>
              <a:rPr lang="fr-FR" altLang="fr-FR" sz="1400" dirty="0">
                <a:solidFill>
                  <a:schemeClr val="tx2">
                    <a:lumMod val="50000"/>
                  </a:schemeClr>
                </a:solidFill>
              </a:rPr>
              <a:t> in 2014, about to </a:t>
            </a:r>
            <a:r>
              <a:rPr lang="fr-FR" altLang="fr-FR" sz="1400" dirty="0" err="1">
                <a:solidFill>
                  <a:schemeClr val="tx2">
                    <a:lumMod val="50000"/>
                  </a:schemeClr>
                </a:solidFill>
              </a:rPr>
              <a:t>be</a:t>
            </a:r>
            <a:r>
              <a:rPr lang="fr-FR" altLang="fr-FR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fr-FR" altLang="fr-FR" sz="1400" dirty="0" err="1">
                <a:solidFill>
                  <a:schemeClr val="tx2">
                    <a:lumMod val="50000"/>
                  </a:schemeClr>
                </a:solidFill>
              </a:rPr>
              <a:t>generalized</a:t>
            </a:r>
            <a:r>
              <a:rPr lang="fr-FR" altLang="fr-FR" sz="1400" dirty="0">
                <a:solidFill>
                  <a:schemeClr val="tx2">
                    <a:lumMod val="50000"/>
                  </a:schemeClr>
                </a:solidFill>
              </a:rPr>
              <a:t>. E</a:t>
            </a:r>
            <a:r>
              <a:rPr lang="en-GB" altLang="fr-FR" sz="1400" dirty="0" err="1">
                <a:solidFill>
                  <a:schemeClr val="tx2">
                    <a:lumMod val="50000"/>
                  </a:schemeClr>
                </a:solidFill>
              </a:rPr>
              <a:t>xclusively</a:t>
            </a:r>
            <a:r>
              <a:rPr lang="en-GB" altLang="fr-FR" sz="1400" dirty="0">
                <a:solidFill>
                  <a:schemeClr val="tx2">
                    <a:lumMod val="50000"/>
                  </a:schemeClr>
                </a:solidFill>
              </a:rPr>
              <a:t> using digital channels: chat, video interviews through webcam, web call-back, as well as email with an adviser.</a:t>
            </a:r>
            <a:endParaRPr lang="en-GB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1680611" y="3585442"/>
            <a:ext cx="7454900" cy="18774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sz="1600" b="1" dirty="0">
                <a:solidFill>
                  <a:schemeClr val="tx2">
                    <a:lumMod val="50000"/>
                  </a:schemeClr>
                </a:solidFill>
              </a:rPr>
              <a:t>‘Job for the Future </a:t>
            </a:r>
            <a:r>
              <a:rPr lang="fr-FR" sz="1600" b="1" dirty="0" err="1">
                <a:solidFill>
                  <a:schemeClr val="tx2">
                    <a:lumMod val="50000"/>
                  </a:schemeClr>
                </a:solidFill>
              </a:rPr>
              <a:t>Contract</a:t>
            </a:r>
            <a:r>
              <a:rPr lang="fr-FR" sz="1600" b="1" dirty="0">
                <a:solidFill>
                  <a:schemeClr val="tx2">
                    <a:lumMod val="50000"/>
                  </a:schemeClr>
                </a:solidFill>
              </a:rPr>
              <a:t>’ – emploi d’avenir </a:t>
            </a:r>
            <a:r>
              <a:rPr lang="fr-FR" altLang="fr-FR" sz="1400" dirty="0" err="1">
                <a:solidFill>
                  <a:schemeClr val="tx2">
                    <a:lumMod val="50000"/>
                  </a:schemeClr>
                </a:solidFill>
              </a:rPr>
              <a:t>subsidized</a:t>
            </a:r>
            <a:r>
              <a:rPr lang="fr-FR" altLang="fr-FR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fr-FR" altLang="fr-FR" sz="1400" dirty="0" err="1">
                <a:solidFill>
                  <a:schemeClr val="tx2">
                    <a:lumMod val="50000"/>
                  </a:schemeClr>
                </a:solidFill>
              </a:rPr>
              <a:t>temporary</a:t>
            </a:r>
            <a:r>
              <a:rPr lang="fr-FR" altLang="fr-FR" sz="1400" dirty="0">
                <a:solidFill>
                  <a:schemeClr val="tx2">
                    <a:lumMod val="50000"/>
                  </a:schemeClr>
                </a:solidFill>
              </a:rPr>
              <a:t> or permanent </a:t>
            </a:r>
            <a:r>
              <a:rPr lang="fr-FR" altLang="fr-FR" sz="1400" dirty="0" err="1">
                <a:solidFill>
                  <a:schemeClr val="tx2">
                    <a:lumMod val="50000"/>
                  </a:schemeClr>
                </a:solidFill>
              </a:rPr>
              <a:t>contracts</a:t>
            </a:r>
            <a:r>
              <a:rPr lang="fr-FR" altLang="fr-FR" sz="1400" dirty="0">
                <a:solidFill>
                  <a:schemeClr val="tx2">
                    <a:lumMod val="50000"/>
                  </a:schemeClr>
                </a:solidFill>
              </a:rPr>
              <a:t>  </a:t>
            </a:r>
            <a:r>
              <a:rPr lang="en-GB" altLang="fr-FR" sz="1400" dirty="0">
                <a:solidFill>
                  <a:schemeClr val="tx2">
                    <a:lumMod val="50000"/>
                  </a:schemeClr>
                </a:solidFill>
              </a:rPr>
              <a:t>(36 months, minimum 12 months) a subsidy from 35% to 75% of gross hourly minimum wage. It targets young jobseekers aged 16-24 with low or without qualifications.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altLang="fr-FR" sz="1400" dirty="0">
                <a:solidFill>
                  <a:schemeClr val="tx2">
                    <a:lumMod val="50000"/>
                  </a:schemeClr>
                </a:solidFill>
              </a:rPr>
              <a:t>40.5% have no school certificates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altLang="fr-FR" sz="1400" dirty="0">
                <a:solidFill>
                  <a:schemeClr val="tx2">
                    <a:lumMod val="50000"/>
                  </a:schemeClr>
                </a:solidFill>
              </a:rPr>
              <a:t>93,4 % </a:t>
            </a:r>
            <a:r>
              <a:rPr lang="fr-FR" altLang="fr-FR" sz="1400" dirty="0" err="1">
                <a:solidFill>
                  <a:schemeClr val="tx2">
                    <a:lumMod val="50000"/>
                  </a:schemeClr>
                </a:solidFill>
              </a:rPr>
              <a:t>engaged</a:t>
            </a:r>
            <a:r>
              <a:rPr lang="fr-FR" altLang="fr-FR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fr-FR" altLang="fr-FR" sz="1400" dirty="0" err="1">
                <a:solidFill>
                  <a:schemeClr val="tx2">
                    <a:lumMod val="50000"/>
                  </a:schemeClr>
                </a:solidFill>
              </a:rPr>
              <a:t>into</a:t>
            </a:r>
            <a:r>
              <a:rPr lang="fr-FR" altLang="fr-FR" sz="1400" dirty="0">
                <a:solidFill>
                  <a:schemeClr val="tx2">
                    <a:lumMod val="50000"/>
                  </a:schemeClr>
                </a:solidFill>
              </a:rPr>
              <a:t> training (4 </a:t>
            </a:r>
            <a:r>
              <a:rPr lang="fr-FR" altLang="fr-FR" sz="1400" dirty="0" err="1">
                <a:solidFill>
                  <a:schemeClr val="tx2">
                    <a:lumMod val="50000"/>
                  </a:schemeClr>
                </a:solidFill>
              </a:rPr>
              <a:t>months</a:t>
            </a:r>
            <a:r>
              <a:rPr lang="fr-FR" altLang="fr-FR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fr-FR" altLang="fr-FR" sz="1400" dirty="0" err="1">
                <a:solidFill>
                  <a:schemeClr val="tx2">
                    <a:lumMod val="50000"/>
                  </a:schemeClr>
                </a:solidFill>
              </a:rPr>
              <a:t>after</a:t>
            </a:r>
            <a:r>
              <a:rPr lang="fr-FR" altLang="fr-FR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fr-FR" altLang="fr-FR" sz="1400" dirty="0" err="1">
                <a:solidFill>
                  <a:schemeClr val="tx2">
                    <a:lumMod val="50000"/>
                  </a:schemeClr>
                </a:solidFill>
              </a:rPr>
              <a:t>initiating</a:t>
            </a:r>
            <a:r>
              <a:rPr lang="fr-FR" altLang="fr-FR" sz="1400" dirty="0">
                <a:solidFill>
                  <a:schemeClr val="tx2">
                    <a:lumMod val="50000"/>
                  </a:schemeClr>
                </a:solidFill>
              </a:rPr>
              <a:t> the </a:t>
            </a:r>
            <a:r>
              <a:rPr lang="fr-FR" altLang="fr-FR" sz="1400" dirty="0" err="1">
                <a:solidFill>
                  <a:schemeClr val="tx2">
                    <a:lumMod val="50000"/>
                  </a:schemeClr>
                </a:solidFill>
              </a:rPr>
              <a:t>contract</a:t>
            </a:r>
            <a:r>
              <a:rPr lang="fr-FR" altLang="fr-FR" sz="1400" dirty="0">
                <a:solidFill>
                  <a:schemeClr val="tx2">
                    <a:lumMod val="50000"/>
                  </a:schemeClr>
                </a:solidFill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altLang="fr-FR" sz="1400" dirty="0">
                <a:solidFill>
                  <a:schemeClr val="tx2">
                    <a:lumMod val="50000"/>
                  </a:schemeClr>
                </a:solidFill>
              </a:rPr>
              <a:t>67% job </a:t>
            </a:r>
            <a:r>
              <a:rPr lang="fr-FR" altLang="fr-FR" sz="1400" dirty="0" err="1">
                <a:solidFill>
                  <a:schemeClr val="tx2">
                    <a:lumMod val="50000"/>
                  </a:schemeClr>
                </a:solidFill>
              </a:rPr>
              <a:t>offers</a:t>
            </a:r>
            <a:r>
              <a:rPr lang="fr-FR" altLang="fr-FR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fr-FR" altLang="fr-FR" sz="1400" dirty="0" err="1">
                <a:solidFill>
                  <a:schemeClr val="tx2">
                    <a:lumMod val="50000"/>
                  </a:schemeClr>
                </a:solidFill>
              </a:rPr>
              <a:t>registered</a:t>
            </a:r>
            <a:r>
              <a:rPr lang="fr-FR" altLang="fr-FR" sz="1400" dirty="0">
                <a:solidFill>
                  <a:schemeClr val="tx2">
                    <a:lumMod val="50000"/>
                  </a:schemeClr>
                </a:solidFill>
              </a:rPr>
              <a:t> at Pôle emploi </a:t>
            </a:r>
            <a:r>
              <a:rPr lang="fr-FR" altLang="fr-FR" sz="1400" dirty="0" err="1">
                <a:solidFill>
                  <a:schemeClr val="tx2">
                    <a:lumMod val="50000"/>
                  </a:schemeClr>
                </a:solidFill>
              </a:rPr>
              <a:t>found</a:t>
            </a:r>
            <a:r>
              <a:rPr lang="fr-FR" altLang="fr-FR" sz="1400" dirty="0">
                <a:solidFill>
                  <a:schemeClr val="tx2">
                    <a:lumMod val="50000"/>
                  </a:schemeClr>
                </a:solidFill>
              </a:rPr>
              <a:t> the right candidates (</a:t>
            </a:r>
            <a:r>
              <a:rPr lang="fr-FR" altLang="fr-FR" sz="1400" dirty="0" err="1">
                <a:solidFill>
                  <a:schemeClr val="tx2">
                    <a:lumMod val="50000"/>
                  </a:schemeClr>
                </a:solidFill>
              </a:rPr>
              <a:t>October</a:t>
            </a:r>
            <a:r>
              <a:rPr lang="fr-FR" altLang="fr-FR" sz="1400" dirty="0">
                <a:solidFill>
                  <a:schemeClr val="tx2">
                    <a:lumMod val="50000"/>
                  </a:schemeClr>
                </a:solidFill>
              </a:rPr>
              <a:t> 2015)</a:t>
            </a:r>
            <a:endParaRPr lang="en-GB" altLang="fr-FR" sz="1400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defRPr/>
            </a:pPr>
            <a:endParaRPr lang="en-GB" altLang="fr-FR" sz="1400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defRPr/>
            </a:pPr>
            <a:endParaRPr lang="fr-FR" sz="1600" b="1" i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1680611" y="5146445"/>
            <a:ext cx="7351713" cy="98488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sz="1600" b="1" dirty="0" err="1">
                <a:solidFill>
                  <a:schemeClr val="tx2">
                    <a:lumMod val="50000"/>
                  </a:schemeClr>
                </a:solidFill>
              </a:rPr>
              <a:t>Apprenticeship</a:t>
            </a:r>
            <a:r>
              <a:rPr lang="fr-FR" sz="16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fr-FR" sz="1600" b="1" dirty="0" err="1">
                <a:solidFill>
                  <a:schemeClr val="tx2">
                    <a:lumMod val="50000"/>
                  </a:schemeClr>
                </a:solidFill>
              </a:rPr>
              <a:t>Contracts</a:t>
            </a:r>
            <a:r>
              <a:rPr lang="fr-FR" sz="16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altLang="fr-FR" sz="1400" dirty="0">
                <a:solidFill>
                  <a:schemeClr val="tx2">
                    <a:lumMod val="50000"/>
                  </a:schemeClr>
                </a:solidFill>
              </a:rPr>
              <a:t>National Target is: 500,000 young apprenticeships by 2017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altLang="fr-FR" sz="1400" dirty="0">
                <a:solidFill>
                  <a:schemeClr val="tx2">
                    <a:lumMod val="50000"/>
                  </a:schemeClr>
                </a:solidFill>
              </a:rPr>
              <a:t>81% apprenticeship offers registered at </a:t>
            </a:r>
            <a:r>
              <a:rPr lang="en-GB" altLang="fr-FR" sz="1400" dirty="0" err="1">
                <a:solidFill>
                  <a:schemeClr val="tx2">
                    <a:lumMod val="50000"/>
                  </a:schemeClr>
                </a:solidFill>
              </a:rPr>
              <a:t>pôle</a:t>
            </a:r>
            <a:r>
              <a:rPr lang="en-GB" altLang="fr-FR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altLang="fr-FR" sz="1400" dirty="0" err="1">
                <a:solidFill>
                  <a:schemeClr val="tx2">
                    <a:lumMod val="50000"/>
                  </a:schemeClr>
                </a:solidFill>
              </a:rPr>
              <a:t>emploi</a:t>
            </a:r>
            <a:r>
              <a:rPr lang="en-GB" altLang="fr-FR" sz="1400" dirty="0">
                <a:solidFill>
                  <a:schemeClr val="tx2">
                    <a:lumMod val="50000"/>
                  </a:schemeClr>
                </a:solidFill>
              </a:rPr>
              <a:t> found the right candidates (2015)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sz="1400" dirty="0">
                <a:solidFill>
                  <a:schemeClr val="tx2">
                    <a:lumMod val="50000"/>
                  </a:schemeClr>
                </a:solidFill>
              </a:rPr>
              <a:t>A national portal on apprenticeship is available providing information on the types of contract, financial support and proposes thousands job offer (apprenticeship or sandwich contracts). </a:t>
            </a:r>
            <a:endParaRPr lang="fr-FR" sz="16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9400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0" y="6733493"/>
            <a:ext cx="9143999" cy="124507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1" y="-1"/>
            <a:ext cx="9143999" cy="1313549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9" name="Immagine 8" descr="logo intern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2265" y="0"/>
            <a:ext cx="5881734" cy="1321167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102637" y="129705"/>
            <a:ext cx="7854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2400" b="1" dirty="0">
                <a:solidFill>
                  <a:schemeClr val="bg1"/>
                </a:solidFill>
              </a:rPr>
              <a:t>Room for </a:t>
            </a:r>
            <a:r>
              <a:rPr lang="fr-FR" sz="2400" b="1" dirty="0" err="1">
                <a:solidFill>
                  <a:schemeClr val="bg1"/>
                </a:solidFill>
              </a:rPr>
              <a:t>improvement</a:t>
            </a:r>
            <a:endParaRPr lang="fr-FR" sz="2400" b="1" dirty="0">
              <a:solidFill>
                <a:schemeClr val="bg1"/>
              </a:solidFill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445986" y="6442485"/>
            <a:ext cx="641753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900" dirty="0" smtClean="0">
              <a:solidFill>
                <a:srgbClr val="0066CC"/>
              </a:solidFill>
              <a:latin typeface="Titillium light"/>
              <a:cs typeface="Titillium light"/>
            </a:endParaRPr>
          </a:p>
        </p:txBody>
      </p:sp>
      <p:pic>
        <p:nvPicPr>
          <p:cNvPr id="11" name="Immagine 10" descr="logh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0000" y="6163965"/>
            <a:ext cx="2886638" cy="475180"/>
          </a:xfrm>
          <a:prstGeom prst="rect">
            <a:avLst/>
          </a:prstGeom>
        </p:spPr>
      </p:pic>
      <p:sp>
        <p:nvSpPr>
          <p:cNvPr id="12" name="ZoneTexte 3"/>
          <p:cNvSpPr txBox="1">
            <a:spLocks noChangeArrowheads="1"/>
          </p:cNvSpPr>
          <p:nvPr/>
        </p:nvSpPr>
        <p:spPr bwMode="auto">
          <a:xfrm>
            <a:off x="736599" y="2428607"/>
            <a:ext cx="7891463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fr-FR" altLang="fr-FR" dirty="0" smtClean="0">
                <a:solidFill>
                  <a:schemeClr val="tx1">
                    <a:lumMod val="75000"/>
                  </a:schemeClr>
                </a:solidFill>
                <a:latin typeface="+mn-lt"/>
              </a:rPr>
              <a:t>More </a:t>
            </a:r>
            <a:r>
              <a:rPr lang="fr-FR" altLang="fr-FR" dirty="0" err="1" smtClean="0">
                <a:solidFill>
                  <a:schemeClr val="tx1">
                    <a:lumMod val="75000"/>
                  </a:schemeClr>
                </a:solidFill>
                <a:latin typeface="+mn-lt"/>
              </a:rPr>
              <a:t>cooperation</a:t>
            </a:r>
            <a:r>
              <a:rPr lang="fr-FR" altLang="fr-FR" dirty="0" smtClean="0">
                <a:solidFill>
                  <a:schemeClr val="tx1">
                    <a:lumMod val="75000"/>
                  </a:schemeClr>
                </a:solidFill>
                <a:latin typeface="+mn-lt"/>
              </a:rPr>
              <a:t> </a:t>
            </a:r>
            <a:r>
              <a:rPr lang="fr-FR" altLang="fr-FR" dirty="0" err="1" smtClean="0">
                <a:solidFill>
                  <a:schemeClr val="tx1">
                    <a:lumMod val="75000"/>
                  </a:schemeClr>
                </a:solidFill>
                <a:latin typeface="+mn-lt"/>
              </a:rPr>
              <a:t>between</a:t>
            </a:r>
            <a:r>
              <a:rPr lang="fr-FR" altLang="fr-FR" dirty="0" smtClean="0">
                <a:solidFill>
                  <a:schemeClr val="tx1">
                    <a:lumMod val="75000"/>
                  </a:schemeClr>
                </a:solidFill>
                <a:latin typeface="+mn-lt"/>
              </a:rPr>
              <a:t> the main </a:t>
            </a:r>
            <a:r>
              <a:rPr lang="fr-FR" altLang="fr-FR" dirty="0" err="1" smtClean="0">
                <a:solidFill>
                  <a:schemeClr val="tx1">
                    <a:lumMod val="75000"/>
                  </a:schemeClr>
                </a:solidFill>
                <a:latin typeface="+mn-lt"/>
              </a:rPr>
              <a:t>actors</a:t>
            </a:r>
            <a:r>
              <a:rPr lang="fr-FR" altLang="fr-FR" dirty="0" smtClean="0">
                <a:solidFill>
                  <a:schemeClr val="tx1">
                    <a:lumMod val="75000"/>
                  </a:schemeClr>
                </a:solidFill>
                <a:latin typeface="+mn-lt"/>
              </a:rPr>
              <a:t> of YEG (</a:t>
            </a:r>
            <a:r>
              <a:rPr lang="fr-FR" altLang="fr-FR" dirty="0" err="1" smtClean="0">
                <a:solidFill>
                  <a:schemeClr val="tx1">
                    <a:lumMod val="75000"/>
                  </a:schemeClr>
                </a:solidFill>
                <a:latin typeface="+mn-lt"/>
              </a:rPr>
              <a:t>common</a:t>
            </a:r>
            <a:r>
              <a:rPr lang="fr-FR" altLang="fr-FR" dirty="0" smtClean="0">
                <a:solidFill>
                  <a:schemeClr val="tx1">
                    <a:lumMod val="75000"/>
                  </a:schemeClr>
                </a:solidFill>
                <a:latin typeface="+mn-lt"/>
              </a:rPr>
              <a:t> Data sharing)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endParaRPr lang="fr-FR" altLang="fr-FR" dirty="0" smtClean="0">
              <a:solidFill>
                <a:schemeClr val="tx1">
                  <a:lumMod val="75000"/>
                </a:schemeClr>
              </a:solidFill>
              <a:latin typeface="+mn-lt"/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fr-FR" altLang="fr-FR" dirty="0" err="1" smtClean="0">
                <a:solidFill>
                  <a:schemeClr val="tx1">
                    <a:lumMod val="75000"/>
                  </a:schemeClr>
                </a:solidFill>
                <a:latin typeface="+mn-lt"/>
              </a:rPr>
              <a:t>Reffering</a:t>
            </a:r>
            <a:r>
              <a:rPr lang="fr-FR" altLang="fr-FR" dirty="0" smtClean="0">
                <a:solidFill>
                  <a:schemeClr val="tx1">
                    <a:lumMod val="75000"/>
                  </a:schemeClr>
                </a:solidFill>
                <a:latin typeface="+mn-lt"/>
              </a:rPr>
              <a:t> </a:t>
            </a:r>
            <a:r>
              <a:rPr lang="fr-FR" altLang="fr-FR" dirty="0" err="1" smtClean="0">
                <a:solidFill>
                  <a:schemeClr val="tx1">
                    <a:lumMod val="75000"/>
                  </a:schemeClr>
                </a:solidFill>
                <a:latin typeface="+mn-lt"/>
              </a:rPr>
              <a:t>young</a:t>
            </a:r>
            <a:r>
              <a:rPr lang="fr-FR" altLang="fr-FR" dirty="0" smtClean="0">
                <a:solidFill>
                  <a:schemeClr val="tx1">
                    <a:lumMod val="75000"/>
                  </a:schemeClr>
                </a:solidFill>
                <a:latin typeface="+mn-lt"/>
              </a:rPr>
              <a:t> people to the </a:t>
            </a:r>
            <a:r>
              <a:rPr lang="fr-FR" altLang="fr-FR" dirty="0" err="1" smtClean="0">
                <a:solidFill>
                  <a:schemeClr val="tx1">
                    <a:lumMod val="75000"/>
                  </a:schemeClr>
                </a:solidFill>
                <a:latin typeface="+mn-lt"/>
              </a:rPr>
              <a:t>most</a:t>
            </a:r>
            <a:r>
              <a:rPr lang="fr-FR" altLang="fr-FR" dirty="0" smtClean="0">
                <a:solidFill>
                  <a:schemeClr val="tx1">
                    <a:lumMod val="75000"/>
                  </a:schemeClr>
                </a:solidFill>
                <a:latin typeface="+mn-lt"/>
              </a:rPr>
              <a:t> relevant </a:t>
            </a:r>
            <a:r>
              <a:rPr lang="fr-FR" altLang="fr-FR" dirty="0" err="1" smtClean="0">
                <a:solidFill>
                  <a:schemeClr val="tx1">
                    <a:lumMod val="75000"/>
                  </a:schemeClr>
                </a:solidFill>
                <a:latin typeface="+mn-lt"/>
              </a:rPr>
              <a:t>scheme</a:t>
            </a:r>
            <a:endParaRPr lang="fr-FR" altLang="fr-FR" dirty="0" smtClean="0">
              <a:solidFill>
                <a:schemeClr val="tx1">
                  <a:lumMod val="75000"/>
                </a:schemeClr>
              </a:solidFill>
              <a:latin typeface="+mn-lt"/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endParaRPr lang="fr-FR" altLang="fr-FR" dirty="0" smtClean="0">
              <a:solidFill>
                <a:schemeClr val="tx1">
                  <a:lumMod val="75000"/>
                </a:schemeClr>
              </a:solidFill>
              <a:latin typeface="+mn-lt"/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fr-FR" altLang="fr-FR" dirty="0" err="1" smtClean="0">
                <a:solidFill>
                  <a:schemeClr val="tx1">
                    <a:lumMod val="75000"/>
                  </a:schemeClr>
                </a:solidFill>
                <a:latin typeface="+mn-lt"/>
              </a:rPr>
              <a:t>Encouraging</a:t>
            </a:r>
            <a:r>
              <a:rPr lang="fr-FR" altLang="fr-FR" dirty="0" smtClean="0">
                <a:solidFill>
                  <a:schemeClr val="tx1">
                    <a:lumMod val="75000"/>
                  </a:schemeClr>
                </a:solidFill>
                <a:latin typeface="+mn-lt"/>
              </a:rPr>
              <a:t> </a:t>
            </a:r>
            <a:r>
              <a:rPr lang="fr-FR" altLang="fr-FR" dirty="0" err="1" smtClean="0">
                <a:solidFill>
                  <a:schemeClr val="tx1">
                    <a:lumMod val="75000"/>
                  </a:schemeClr>
                </a:solidFill>
                <a:latin typeface="+mn-lt"/>
              </a:rPr>
              <a:t>young</a:t>
            </a:r>
            <a:r>
              <a:rPr lang="fr-FR" altLang="fr-FR" dirty="0" smtClean="0">
                <a:solidFill>
                  <a:schemeClr val="tx1">
                    <a:lumMod val="75000"/>
                  </a:schemeClr>
                </a:solidFill>
                <a:latin typeface="+mn-lt"/>
              </a:rPr>
              <a:t> people to enter training programmes</a:t>
            </a:r>
            <a:endParaRPr lang="fr-FR" altLang="fr-FR" dirty="0" smtClean="0"/>
          </a:p>
        </p:txBody>
      </p:sp>
    </p:spTree>
    <p:extLst>
      <p:ext uri="{BB962C8B-B14F-4D97-AF65-F5344CB8AC3E}">
        <p14:creationId xmlns:p14="http://schemas.microsoft.com/office/powerpoint/2010/main" val="4097867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1310</Words>
  <Application>Microsoft Office PowerPoint</Application>
  <PresentationFormat>Affichage à l'écran (4:3)</PresentationFormat>
  <Paragraphs>104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Tema di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demo demo</dc:creator>
  <cp:lastModifiedBy>VERGNET Guillaume</cp:lastModifiedBy>
  <cp:revision>38</cp:revision>
  <cp:lastPrinted>2016-05-12T09:38:17Z</cp:lastPrinted>
  <dcterms:created xsi:type="dcterms:W3CDTF">2016-02-16T08:29:25Z</dcterms:created>
  <dcterms:modified xsi:type="dcterms:W3CDTF">2016-05-12T10:06:54Z</dcterms:modified>
</cp:coreProperties>
</file>